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86" r:id="rId3"/>
    <p:sldId id="257" r:id="rId4"/>
    <p:sldId id="258" r:id="rId5"/>
    <p:sldId id="259" r:id="rId6"/>
    <p:sldId id="261" r:id="rId7"/>
    <p:sldId id="262" r:id="rId8"/>
    <p:sldId id="263" r:id="rId9"/>
    <p:sldId id="264" r:id="rId10"/>
    <p:sldId id="266" r:id="rId11"/>
    <p:sldId id="287" r:id="rId12"/>
    <p:sldId id="288" r:id="rId13"/>
    <p:sldId id="289" r:id="rId14"/>
    <p:sldId id="267" r:id="rId15"/>
    <p:sldId id="268" r:id="rId16"/>
    <p:sldId id="293" r:id="rId17"/>
    <p:sldId id="270" r:id="rId18"/>
    <p:sldId id="310" r:id="rId19"/>
    <p:sldId id="290" r:id="rId20"/>
    <p:sldId id="312" r:id="rId21"/>
    <p:sldId id="271" r:id="rId22"/>
    <p:sldId id="291" r:id="rId23"/>
    <p:sldId id="269" r:id="rId24"/>
    <p:sldId id="292" r:id="rId25"/>
    <p:sldId id="294" r:id="rId26"/>
    <p:sldId id="305" r:id="rId27"/>
    <p:sldId id="308" r:id="rId28"/>
    <p:sldId id="309" r:id="rId29"/>
    <p:sldId id="307" r:id="rId30"/>
    <p:sldId id="306" r:id="rId31"/>
    <p:sldId id="284" r:id="rId32"/>
    <p:sldId id="297" r:id="rId33"/>
    <p:sldId id="296" r:id="rId34"/>
    <p:sldId id="295" r:id="rId35"/>
    <p:sldId id="285" r:id="rId36"/>
    <p:sldId id="282" r:id="rId37"/>
    <p:sldId id="272" r:id="rId38"/>
    <p:sldId id="299" r:id="rId39"/>
    <p:sldId id="298" r:id="rId40"/>
    <p:sldId id="300" r:id="rId41"/>
    <p:sldId id="301" r:id="rId42"/>
    <p:sldId id="283" r:id="rId43"/>
    <p:sldId id="273" r:id="rId44"/>
    <p:sldId id="302" r:id="rId45"/>
    <p:sldId id="311" r:id="rId46"/>
    <p:sldId id="304" r:id="rId47"/>
    <p:sldId id="303" r:id="rId48"/>
    <p:sldId id="277" r:id="rId49"/>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247E0027-0923-4E99-A957-D8BD1290A572}" type="datetimeFigureOut">
              <a:rPr lang="es-AR" smtClean="0"/>
              <a:t>23/5/2019</a:t>
            </a:fld>
            <a:endParaRPr lang="es-A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A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65CD899-BCA3-4EBB-8183-C94FE54656FD}" type="slidenum">
              <a:rPr lang="es-AR" smtClean="0"/>
              <a:t>‹Nº›</a:t>
            </a:fld>
            <a:endParaRPr lang="es-A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47E0027-0923-4E99-A957-D8BD1290A572}" type="datetimeFigureOut">
              <a:rPr lang="es-AR" smtClean="0"/>
              <a:t>23/5/2019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65CD899-BCA3-4EBB-8183-C94FE54656FD}" type="slidenum">
              <a:rPr lang="es-AR" smtClean="0"/>
              <a:t>‹Nº›</a:t>
            </a:fld>
            <a:endParaRPr lang="es-A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47E0027-0923-4E99-A957-D8BD1290A572}" type="datetimeFigureOut">
              <a:rPr lang="es-AR" smtClean="0"/>
              <a:t>23/5/2019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65CD899-BCA3-4EBB-8183-C94FE54656FD}" type="slidenum">
              <a:rPr lang="es-AR" smtClean="0"/>
              <a:t>‹Nº›</a:t>
            </a:fld>
            <a:endParaRPr lang="es-A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47E0027-0923-4E99-A957-D8BD1290A572}" type="datetimeFigureOut">
              <a:rPr lang="es-AR" smtClean="0"/>
              <a:t>23/5/2019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65CD899-BCA3-4EBB-8183-C94FE54656FD}" type="slidenum">
              <a:rPr lang="es-AR" smtClean="0"/>
              <a:t>‹Nº›</a:t>
            </a:fld>
            <a:endParaRPr lang="es-AR"/>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47E0027-0923-4E99-A957-D8BD1290A572}" type="datetimeFigureOut">
              <a:rPr lang="es-AR" smtClean="0"/>
              <a:t>23/5/2019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65CD899-BCA3-4EBB-8183-C94FE54656FD}" type="slidenum">
              <a:rPr lang="es-AR" smtClean="0"/>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47E0027-0923-4E99-A957-D8BD1290A572}" type="datetimeFigureOut">
              <a:rPr lang="es-AR" smtClean="0"/>
              <a:t>23/5/2019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65CD899-BCA3-4EBB-8183-C94FE54656FD}" type="slidenum">
              <a:rPr lang="es-AR" smtClean="0"/>
              <a:t>‹Nº›</a:t>
            </a:fld>
            <a:endParaRPr lang="es-AR"/>
          </a:p>
        </p:txBody>
      </p:sp>
      <p:sp>
        <p:nvSpPr>
          <p:cNvPr id="12" name="Title 1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47E0027-0923-4E99-A957-D8BD1290A572}" type="datetimeFigureOut">
              <a:rPr lang="es-AR" smtClean="0"/>
              <a:t>23/5/2019</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D65CD899-BCA3-4EBB-8183-C94FE54656FD}" type="slidenum">
              <a:rPr lang="es-AR" smtClean="0"/>
              <a:t>‹Nº›</a:t>
            </a:fld>
            <a:endParaRPr lang="es-A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47E0027-0923-4E99-A957-D8BD1290A572}" type="datetimeFigureOut">
              <a:rPr lang="es-AR" smtClean="0"/>
              <a:t>23/5/2019</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D65CD899-BCA3-4EBB-8183-C94FE54656FD}" type="slidenum">
              <a:rPr lang="es-AR" smtClean="0"/>
              <a:t>‹Nº›</a:t>
            </a:fld>
            <a:endParaRPr lang="es-A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7E0027-0923-4E99-A957-D8BD1290A572}" type="datetimeFigureOut">
              <a:rPr lang="es-AR" smtClean="0"/>
              <a:t>23/5/2019</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D65CD899-BCA3-4EBB-8183-C94FE54656FD}"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47E0027-0923-4E99-A957-D8BD1290A572}" type="datetimeFigureOut">
              <a:rPr lang="es-AR" smtClean="0"/>
              <a:t>23/5/2019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65CD899-BCA3-4EBB-8183-C94FE54656FD}" type="slidenum">
              <a:rPr lang="es-AR" smtClean="0"/>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47E0027-0923-4E99-A957-D8BD1290A572}" type="datetimeFigureOut">
              <a:rPr lang="es-AR" smtClean="0"/>
              <a:t>23/5/2019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65CD899-BCA3-4EBB-8183-C94FE54656FD}" type="slidenum">
              <a:rPr lang="es-AR" smtClean="0"/>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47E0027-0923-4E99-A957-D8BD1290A572}" type="datetimeFigureOut">
              <a:rPr lang="es-AR" smtClean="0"/>
              <a:t>23/5/2019</a:t>
            </a:fld>
            <a:endParaRPr lang="es-A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A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65CD899-BCA3-4EBB-8183-C94FE54656FD}" type="slidenum">
              <a:rPr lang="es-AR" smtClean="0"/>
              <a:t>‹Nº›</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tribunaldecuentas.mendoza.gov.ar/normativadoc/PLP12-9033.rt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saij.gob.ar/suprema-corte-justicia-local-buenos-aires-hs-informatica-srl-municipalidad-pilar-demanda-contencioso-administrativa-fa13010453-2013-11-06/123456789-354-0103-1ots-eupmocsollaf?"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62500" lnSpcReduction="20000"/>
          </a:bodyPr>
          <a:lstStyle/>
          <a:p>
            <a:pPr algn="just"/>
            <a:r>
              <a:rPr lang="es-ES_tradnl" b="1" dirty="0" smtClean="0">
                <a:latin typeface="Verdana" pitchFamily="34" charset="0"/>
                <a:ea typeface="Verdana" pitchFamily="34" charset="0"/>
                <a:cs typeface="Verdana" pitchFamily="34" charset="0"/>
              </a:rPr>
              <a:t>1. </a:t>
            </a:r>
            <a:r>
              <a:rPr lang="es-ES_tradnl" b="1" u="sng" dirty="0" smtClean="0">
                <a:latin typeface="Verdana" pitchFamily="34" charset="0"/>
                <a:ea typeface="Verdana" pitchFamily="34" charset="0"/>
                <a:cs typeface="Verdana" pitchFamily="34" charset="0"/>
              </a:rPr>
              <a:t>REGIMENES DE CONTRATACION SEGÚN LAS MATERIAS EN MENDOZA:</a:t>
            </a:r>
            <a:endParaRPr lang="es-ES" u="sng" dirty="0" smtClean="0">
              <a:latin typeface="Verdana" pitchFamily="34" charset="0"/>
              <a:ea typeface="Verdana" pitchFamily="34" charset="0"/>
              <a:cs typeface="Verdana" pitchFamily="34" charset="0"/>
            </a:endParaRPr>
          </a:p>
          <a:p>
            <a:pPr algn="just"/>
            <a:endParaRPr lang="es-ES_tradnl" dirty="0" smtClean="0">
              <a:latin typeface="Verdana" pitchFamily="34" charset="0"/>
              <a:ea typeface="Verdana" pitchFamily="34" charset="0"/>
              <a:cs typeface="Verdana" pitchFamily="34" charset="0"/>
            </a:endParaRPr>
          </a:p>
          <a:p>
            <a:pPr algn="just"/>
            <a:r>
              <a:rPr lang="es-ES_tradnl" dirty="0" smtClean="0">
                <a:latin typeface="Verdana" pitchFamily="34" charset="0"/>
                <a:ea typeface="Verdana" pitchFamily="34" charset="0"/>
                <a:cs typeface="Verdana" pitchFamily="34" charset="0"/>
              </a:rPr>
              <a:t>1.1. CONTRATOS DE OBRAS PUBLICAS: Ley 4416/Decreto N°313/82</a:t>
            </a:r>
            <a:endParaRPr lang="es-ES" dirty="0" smtClean="0">
              <a:latin typeface="Verdana" pitchFamily="34" charset="0"/>
              <a:ea typeface="Verdana" pitchFamily="34" charset="0"/>
              <a:cs typeface="Verdana" pitchFamily="34" charset="0"/>
            </a:endParaRPr>
          </a:p>
          <a:p>
            <a:pPr algn="just"/>
            <a:r>
              <a:rPr lang="es-ES_tradnl" dirty="0" smtClean="0">
                <a:latin typeface="Verdana" pitchFamily="34" charset="0"/>
                <a:ea typeface="Verdana" pitchFamily="34" charset="0"/>
                <a:cs typeface="Verdana" pitchFamily="34" charset="0"/>
              </a:rPr>
              <a:t>1.2. CONTRATOS DE CONCESION DE OBRAS Y SERVICIOS PUBLICOS: Ley 5507.</a:t>
            </a:r>
            <a:endParaRPr lang="es-ES" dirty="0" smtClean="0">
              <a:latin typeface="Verdana" pitchFamily="34" charset="0"/>
              <a:ea typeface="Verdana" pitchFamily="34" charset="0"/>
              <a:cs typeface="Verdana" pitchFamily="34" charset="0"/>
            </a:endParaRPr>
          </a:p>
          <a:p>
            <a:pPr algn="just"/>
            <a:r>
              <a:rPr lang="es-ES_tradnl" dirty="0" smtClean="0">
                <a:latin typeface="Verdana" pitchFamily="34" charset="0"/>
                <a:ea typeface="Verdana" pitchFamily="34" charset="0"/>
                <a:cs typeface="Verdana" pitchFamily="34" charset="0"/>
              </a:rPr>
              <a:t>1.3. CONTRATOS DE EMPLEO PUBLICO: Decreto Ley N 560/73 y </a:t>
            </a:r>
            <a:r>
              <a:rPr lang="es-ES_tradnl" dirty="0" err="1" smtClean="0">
                <a:latin typeface="Verdana" pitchFamily="34" charset="0"/>
                <a:ea typeface="Verdana" pitchFamily="34" charset="0"/>
                <a:cs typeface="Verdana" pitchFamily="34" charset="0"/>
              </a:rPr>
              <a:t>mod</a:t>
            </a:r>
            <a:r>
              <a:rPr lang="es-ES_tradnl" dirty="0" smtClean="0">
                <a:latin typeface="Verdana" pitchFamily="34" charset="0"/>
                <a:ea typeface="Verdana" pitchFamily="34" charset="0"/>
                <a:cs typeface="Verdana" pitchFamily="34" charset="0"/>
              </a:rPr>
              <a:t>. y  Ley 7970 de Concursos para el ingreso a la función pública – reglamentado por Decretos </a:t>
            </a:r>
            <a:r>
              <a:rPr lang="es-ES_tradnl" dirty="0" err="1" smtClean="0">
                <a:latin typeface="Verdana" pitchFamily="34" charset="0"/>
                <a:ea typeface="Verdana" pitchFamily="34" charset="0"/>
                <a:cs typeface="Verdana" pitchFamily="34" charset="0"/>
              </a:rPr>
              <a:t>Nros</a:t>
            </a:r>
            <a:r>
              <a:rPr lang="es-ES_tradnl" dirty="0" smtClean="0">
                <a:latin typeface="Verdana" pitchFamily="34" charset="0"/>
                <a:ea typeface="Verdana" pitchFamily="34" charset="0"/>
                <a:cs typeface="Verdana" pitchFamily="34" charset="0"/>
              </a:rPr>
              <a:t>.  3166/07 y  1112/11 -).</a:t>
            </a:r>
            <a:endParaRPr lang="es-ES" dirty="0" smtClean="0">
              <a:latin typeface="Verdana" pitchFamily="34" charset="0"/>
              <a:ea typeface="Verdana" pitchFamily="34" charset="0"/>
              <a:cs typeface="Verdana" pitchFamily="34" charset="0"/>
            </a:endParaRPr>
          </a:p>
          <a:p>
            <a:pPr algn="just"/>
            <a:r>
              <a:rPr lang="es-ES_tradnl" dirty="0" smtClean="0">
                <a:latin typeface="Verdana" pitchFamily="34" charset="0"/>
                <a:ea typeface="Verdana" pitchFamily="34" charset="0"/>
                <a:cs typeface="Verdana" pitchFamily="34" charset="0"/>
              </a:rPr>
              <a:t>1.4.OPERATORIAS CON ENTIDADES INTERNACIONALES (especialmente BIRF, BID y AIEF) </a:t>
            </a:r>
            <a:endParaRPr lang="es-ES" dirty="0" smtClean="0">
              <a:latin typeface="Verdana" pitchFamily="34" charset="0"/>
              <a:ea typeface="Verdana" pitchFamily="34" charset="0"/>
              <a:cs typeface="Verdana" pitchFamily="34" charset="0"/>
            </a:endParaRPr>
          </a:p>
          <a:p>
            <a:pPr algn="just"/>
            <a:r>
              <a:rPr lang="es-ES_tradnl" dirty="0" smtClean="0">
                <a:latin typeface="Verdana" pitchFamily="34" charset="0"/>
                <a:ea typeface="Verdana" pitchFamily="34" charset="0"/>
                <a:cs typeface="Verdana" pitchFamily="34" charset="0"/>
              </a:rPr>
              <a:t>1.4.1. Arts.  41, 99 </a:t>
            </a:r>
            <a:r>
              <a:rPr lang="es-ES_tradnl" dirty="0" err="1" smtClean="0">
                <a:latin typeface="Verdana" pitchFamily="34" charset="0"/>
                <a:ea typeface="Verdana" pitchFamily="34" charset="0"/>
                <a:cs typeface="Verdana" pitchFamily="34" charset="0"/>
              </a:rPr>
              <a:t>incs</a:t>
            </a:r>
            <a:r>
              <a:rPr lang="es-ES_tradnl" dirty="0" smtClean="0">
                <a:latin typeface="Verdana" pitchFamily="34" charset="0"/>
                <a:ea typeface="Verdana" pitchFamily="34" charset="0"/>
                <a:cs typeface="Verdana" pitchFamily="34" charset="0"/>
              </a:rPr>
              <a:t>. 13 y 20  de la Constitución de Mendoza </a:t>
            </a:r>
            <a:endParaRPr lang="es-ES" dirty="0" smtClean="0">
              <a:latin typeface="Verdana" pitchFamily="34" charset="0"/>
              <a:ea typeface="Verdana" pitchFamily="34" charset="0"/>
              <a:cs typeface="Verdana" pitchFamily="34" charset="0"/>
            </a:endParaRPr>
          </a:p>
          <a:p>
            <a:pPr algn="just"/>
            <a:r>
              <a:rPr lang="es-ES_tradnl" dirty="0" smtClean="0">
                <a:latin typeface="Verdana" pitchFamily="34" charset="0"/>
                <a:ea typeface="Verdana" pitchFamily="34" charset="0"/>
                <a:cs typeface="Verdana" pitchFamily="34" charset="0"/>
              </a:rPr>
              <a:t>1.4.2. Leyes Especiales de Endeudamiento (</a:t>
            </a:r>
            <a:r>
              <a:rPr lang="es-ES_tradnl" dirty="0" err="1" smtClean="0">
                <a:latin typeface="Verdana" pitchFamily="34" charset="0"/>
                <a:ea typeface="Verdana" pitchFamily="34" charset="0"/>
                <a:cs typeface="Verdana" pitchFamily="34" charset="0"/>
              </a:rPr>
              <a:t>ej</a:t>
            </a:r>
            <a:r>
              <a:rPr lang="es-ES_tradnl" dirty="0" smtClean="0">
                <a:latin typeface="Verdana" pitchFamily="34" charset="0"/>
                <a:ea typeface="Verdana" pitchFamily="34" charset="0"/>
                <a:cs typeface="Verdana" pitchFamily="34" charset="0"/>
              </a:rPr>
              <a:t>: Ley 6455).</a:t>
            </a:r>
            <a:endParaRPr lang="es-ES" dirty="0" smtClean="0">
              <a:latin typeface="Verdana" pitchFamily="34" charset="0"/>
              <a:ea typeface="Verdana" pitchFamily="34" charset="0"/>
              <a:cs typeface="Verdana" pitchFamily="34" charset="0"/>
            </a:endParaRPr>
          </a:p>
          <a:p>
            <a:pPr algn="just"/>
            <a:r>
              <a:rPr lang="es-ES_tradnl" dirty="0" smtClean="0">
                <a:latin typeface="Verdana" pitchFamily="34" charset="0"/>
                <a:ea typeface="Verdana" pitchFamily="34" charset="0"/>
                <a:cs typeface="Verdana" pitchFamily="34" charset="0"/>
              </a:rPr>
              <a:t>1.4.3. Normas Entidades Financiadoras.</a:t>
            </a:r>
            <a:endParaRPr lang="es-ES" dirty="0" smtClean="0">
              <a:latin typeface="Verdana" pitchFamily="34" charset="0"/>
              <a:ea typeface="Verdana" pitchFamily="34" charset="0"/>
              <a:cs typeface="Verdana" pitchFamily="34" charset="0"/>
            </a:endParaRPr>
          </a:p>
          <a:p>
            <a:pPr algn="just"/>
            <a:r>
              <a:rPr lang="es-ES_tradnl" dirty="0" smtClean="0">
                <a:latin typeface="Verdana" pitchFamily="34" charset="0"/>
                <a:ea typeface="Verdana" pitchFamily="34" charset="0"/>
                <a:cs typeface="Verdana" pitchFamily="34" charset="0"/>
              </a:rPr>
              <a:t>1.4.4. Manuales de Procedimientos.</a:t>
            </a:r>
            <a:endParaRPr lang="es-ES" dirty="0" smtClean="0">
              <a:latin typeface="Verdana" pitchFamily="34" charset="0"/>
              <a:ea typeface="Verdana" pitchFamily="34" charset="0"/>
              <a:cs typeface="Verdana" pitchFamily="34" charset="0"/>
            </a:endParaRPr>
          </a:p>
          <a:p>
            <a:pPr algn="just"/>
            <a:r>
              <a:rPr lang="es-ES_tradnl" dirty="0" smtClean="0">
                <a:latin typeface="Verdana" pitchFamily="34" charset="0"/>
                <a:ea typeface="Verdana" pitchFamily="34" charset="0"/>
                <a:cs typeface="Verdana" pitchFamily="34" charset="0"/>
              </a:rPr>
              <a:t>1.5. NORMA GENERAL DE CONTRATACIONES: Ley  8706  y </a:t>
            </a:r>
            <a:r>
              <a:rPr lang="es-ES_tradnl" dirty="0" err="1" smtClean="0">
                <a:latin typeface="Verdana" pitchFamily="34" charset="0"/>
                <a:ea typeface="Verdana" pitchFamily="34" charset="0"/>
                <a:cs typeface="Verdana" pitchFamily="34" charset="0"/>
              </a:rPr>
              <a:t>mod</a:t>
            </a:r>
            <a:r>
              <a:rPr lang="es-ES_tradnl" dirty="0" smtClean="0">
                <a:latin typeface="Verdana" pitchFamily="34" charset="0"/>
                <a:ea typeface="Verdana" pitchFamily="34" charset="0"/>
                <a:cs typeface="Verdana" pitchFamily="34" charset="0"/>
              </a:rPr>
              <a:t>.; Decreto N 1000/15 y </a:t>
            </a:r>
            <a:r>
              <a:rPr lang="es-ES_tradnl" dirty="0" err="1" smtClean="0">
                <a:latin typeface="Verdana" pitchFamily="34" charset="0"/>
                <a:ea typeface="Verdana" pitchFamily="34" charset="0"/>
                <a:cs typeface="Verdana" pitchFamily="34" charset="0"/>
              </a:rPr>
              <a:t>mod</a:t>
            </a:r>
            <a:r>
              <a:rPr lang="es-ES_tradnl" dirty="0" smtClean="0">
                <a:latin typeface="Verdana" pitchFamily="34" charset="0"/>
                <a:ea typeface="Verdana" pitchFamily="34" charset="0"/>
                <a:cs typeface="Verdana" pitchFamily="34" charset="0"/>
              </a:rPr>
              <a:t>.; art. 112 de la Ley 9003.   NORMAS ESPECIALES O DE EMERGENCIA: (</a:t>
            </a:r>
            <a:r>
              <a:rPr lang="es-ES_tradnl" dirty="0" err="1" smtClean="0">
                <a:latin typeface="Verdana" pitchFamily="34" charset="0"/>
                <a:ea typeface="Verdana" pitchFamily="34" charset="0"/>
                <a:cs typeface="Verdana" pitchFamily="34" charset="0"/>
              </a:rPr>
              <a:t>ej</a:t>
            </a:r>
            <a:r>
              <a:rPr lang="es-ES_tradnl" dirty="0" smtClean="0">
                <a:latin typeface="Verdana" pitchFamily="34" charset="0"/>
                <a:ea typeface="Verdana" pitchFamily="34" charset="0"/>
                <a:cs typeface="Verdana" pitchFamily="34" charset="0"/>
              </a:rPr>
              <a:t>: Ley  N 8842 regularon Compras en Seguridad).</a:t>
            </a:r>
          </a:p>
          <a:p>
            <a:endParaRPr lang="es-AR" dirty="0"/>
          </a:p>
        </p:txBody>
      </p:sp>
      <p:sp>
        <p:nvSpPr>
          <p:cNvPr id="2" name="1 Título"/>
          <p:cNvSpPr>
            <a:spLocks noGrp="1"/>
          </p:cNvSpPr>
          <p:nvPr>
            <p:ph type="title"/>
          </p:nvPr>
        </p:nvSpPr>
        <p:spPr/>
        <p:txBody>
          <a:bodyPr>
            <a:normAutofit/>
          </a:bodyPr>
          <a:lstStyle/>
          <a:p>
            <a:r>
              <a:rPr lang="es-AR" sz="2800" dirty="0" smtClean="0">
                <a:latin typeface="Verdana" pitchFamily="34" charset="0"/>
                <a:ea typeface="Verdana" pitchFamily="34" charset="0"/>
                <a:cs typeface="Verdana" pitchFamily="34" charset="0"/>
              </a:rPr>
              <a:t>I. REGIMENES DE CONTRATACION DEL ESTADO. Validez de los contratos.</a:t>
            </a:r>
            <a:endParaRPr lang="es-AR"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67228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algn="just"/>
            <a:r>
              <a:rPr lang="es-AR" sz="1600" b="1" u="sng" dirty="0" smtClean="0">
                <a:latin typeface="Verdana" pitchFamily="34" charset="0"/>
                <a:ea typeface="Verdana" pitchFamily="34" charset="0"/>
                <a:cs typeface="Verdana" pitchFamily="34" charset="0"/>
              </a:rPr>
              <a:t>1. LEY N°8706 (ARTS. 139, 140 Y 144): </a:t>
            </a:r>
          </a:p>
          <a:p>
            <a:pPr algn="just"/>
            <a:endParaRPr lang="es-AR" sz="1400" b="1" u="sng" dirty="0" smtClean="0">
              <a:latin typeface="Verdana" pitchFamily="34" charset="0"/>
              <a:ea typeface="Verdana" pitchFamily="34" charset="0"/>
              <a:cs typeface="Verdana" pitchFamily="34" charset="0"/>
            </a:endParaRPr>
          </a:p>
          <a:p>
            <a:pPr algn="just"/>
            <a:r>
              <a:rPr lang="es-AR" sz="1400" b="1" u="sng" dirty="0" smtClean="0">
                <a:latin typeface="Verdana" pitchFamily="34" charset="0"/>
                <a:ea typeface="Verdana" pitchFamily="34" charset="0"/>
                <a:cs typeface="Verdana" pitchFamily="34" charset="0"/>
              </a:rPr>
              <a:t>Artículo 139: </a:t>
            </a:r>
          </a:p>
          <a:p>
            <a:pPr algn="just"/>
            <a:r>
              <a:rPr lang="es-AR" sz="1400" dirty="0" smtClean="0">
                <a:latin typeface="Verdana" pitchFamily="34" charset="0"/>
                <a:ea typeface="Verdana" pitchFamily="34" charset="0"/>
                <a:cs typeface="Verdana" pitchFamily="34" charset="0"/>
              </a:rPr>
              <a:t>« Como norma general, todo contrato se hará por Licitación Pública, cuando del mismo se deriven gastos y por remate o por Subasta Pública, cuando se deriven recursos. </a:t>
            </a:r>
          </a:p>
          <a:p>
            <a:pPr algn="just"/>
            <a:endParaRPr lang="es-AR" sz="1400" dirty="0">
              <a:latin typeface="Verdana" pitchFamily="34" charset="0"/>
              <a:ea typeface="Verdana" pitchFamily="34" charset="0"/>
              <a:cs typeface="Verdana" pitchFamily="34" charset="0"/>
            </a:endParaRPr>
          </a:p>
          <a:p>
            <a:pPr algn="just"/>
            <a:r>
              <a:rPr lang="es-AR" sz="1400" b="1" u="sng" dirty="0" smtClean="0">
                <a:latin typeface="Verdana" pitchFamily="34" charset="0"/>
                <a:ea typeface="Verdana" pitchFamily="34" charset="0"/>
                <a:cs typeface="Verdana" pitchFamily="34" charset="0"/>
              </a:rPr>
              <a:t>Artículo 140</a:t>
            </a:r>
            <a:r>
              <a:rPr lang="es-AR" sz="1400" b="1" dirty="0" smtClean="0">
                <a:latin typeface="Verdana" pitchFamily="34" charset="0"/>
                <a:ea typeface="Verdana" pitchFamily="34" charset="0"/>
                <a:cs typeface="Verdana" pitchFamily="34" charset="0"/>
              </a:rPr>
              <a:t>: </a:t>
            </a:r>
            <a:r>
              <a:rPr lang="es-AR" sz="1400" dirty="0" smtClean="0">
                <a:latin typeface="Verdana" pitchFamily="34" charset="0"/>
                <a:ea typeface="Verdana" pitchFamily="34" charset="0"/>
                <a:cs typeface="Verdana" pitchFamily="34" charset="0"/>
              </a:rPr>
              <a:t> Se entiende por Licitación Pública aquel procedimiento administrativo por el cual la Administración Provincial convoca públicamente a contratar a los interesados para que formulen propuestas de bienes, servicios o locación de inmuebles, conforme a las bases y condiciones previamente determinadas, con la finalidad de obtener la oferta más conveniente que satisfaga sus necesidades, abarcando esta a la Licitación Pública de Convenio Marco. </a:t>
            </a:r>
            <a:r>
              <a:rPr lang="es-AR" sz="1400" b="1" dirty="0" smtClean="0">
                <a:solidFill>
                  <a:srgbClr val="FF0000"/>
                </a:solidFill>
                <a:latin typeface="Verdana" pitchFamily="34" charset="0"/>
                <a:ea typeface="Verdana" pitchFamily="34" charset="0"/>
                <a:cs typeface="Verdana" pitchFamily="34" charset="0"/>
              </a:rPr>
              <a:t>Todo contrato que se materialice sin la aplicación del procedimiento de Licitación o Subasta Pública cuando correspondiere legalmente, o que importe desdoblamiento de las contrataciones para evitar la implementación del mismo, será considerado groseramente viciado con los efectos previstos en la Ley Nº 3909, para los actos jurídicamente inexistentes, salvo las excepciones legalmente establecidas. </a:t>
            </a:r>
            <a:endParaRPr lang="es-AR" sz="1400" b="1" dirty="0">
              <a:solidFill>
                <a:srgbClr val="FF0000"/>
              </a:solidFill>
              <a:latin typeface="Verdana" pitchFamily="34" charset="0"/>
              <a:ea typeface="Verdana" pitchFamily="34" charset="0"/>
              <a:cs typeface="Verdana" pitchFamily="34" charset="0"/>
            </a:endParaRPr>
          </a:p>
        </p:txBody>
      </p:sp>
      <p:sp>
        <p:nvSpPr>
          <p:cNvPr id="2" name="1 Título"/>
          <p:cNvSpPr>
            <a:spLocks noGrp="1"/>
          </p:cNvSpPr>
          <p:nvPr>
            <p:ph type="title"/>
          </p:nvPr>
        </p:nvSpPr>
        <p:spPr/>
        <p:txBody>
          <a:bodyPr>
            <a:normAutofit/>
          </a:bodyPr>
          <a:lstStyle/>
          <a:p>
            <a:r>
              <a:rPr lang="es-AR" sz="2800" dirty="0" smtClean="0">
                <a:latin typeface="Verdana" pitchFamily="34" charset="0"/>
                <a:ea typeface="Verdana" pitchFamily="34" charset="0"/>
                <a:cs typeface="Verdana" pitchFamily="34" charset="0"/>
              </a:rPr>
              <a:t>III. LA LICITACION PUBLICA/CONCURSO PUBLICO.</a:t>
            </a:r>
            <a:endParaRPr lang="es-AR"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671596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algn="just"/>
            <a:r>
              <a:rPr lang="es-AR" sz="1200" b="1" dirty="0">
                <a:latin typeface="Verdana" pitchFamily="34" charset="0"/>
                <a:ea typeface="Verdana" pitchFamily="34" charset="0"/>
                <a:cs typeface="Verdana" pitchFamily="34" charset="0"/>
              </a:rPr>
              <a:t>Art. 144- </a:t>
            </a:r>
            <a:r>
              <a:rPr lang="es-AR" sz="1200" dirty="0">
                <a:latin typeface="Verdana" pitchFamily="34" charset="0"/>
                <a:ea typeface="Verdana" pitchFamily="34" charset="0"/>
                <a:cs typeface="Verdana" pitchFamily="34" charset="0"/>
              </a:rPr>
              <a:t>Se entiende por Contratación Directa a la facultad que tiene el Órgano Licitante para elegir directamente al adjudicatario. Podrá contratarse en forma directa en los siguientes supuestos: </a:t>
            </a:r>
          </a:p>
          <a:p>
            <a:pPr lvl="0" algn="just"/>
            <a:r>
              <a:rPr lang="es-AR" sz="1200" b="1" dirty="0" smtClean="0">
                <a:latin typeface="Verdana" pitchFamily="34" charset="0"/>
                <a:ea typeface="Verdana" pitchFamily="34" charset="0"/>
                <a:cs typeface="Verdana" pitchFamily="34" charset="0"/>
              </a:rPr>
              <a:t>a. </a:t>
            </a:r>
            <a:r>
              <a:rPr lang="es-AR" sz="1200" dirty="0" smtClean="0">
                <a:latin typeface="Verdana" pitchFamily="34" charset="0"/>
                <a:ea typeface="Verdana" pitchFamily="34" charset="0"/>
                <a:cs typeface="Verdana" pitchFamily="34" charset="0"/>
              </a:rPr>
              <a:t>Cuando </a:t>
            </a:r>
            <a:r>
              <a:rPr lang="es-AR" sz="1200" dirty="0">
                <a:latin typeface="Verdana" pitchFamily="34" charset="0"/>
                <a:ea typeface="Verdana" pitchFamily="34" charset="0"/>
                <a:cs typeface="Verdana" pitchFamily="34" charset="0"/>
              </a:rPr>
              <a:t>el monto de la contratación no exceda la suma que fije anualmente la Ley General de Presupuesto. El monto referido se podrá incrementar hasta un cien por ciento (100%) para las contrataciones que realicen el Ministerio de Salud, Desarrollo Social y Deportes y la Sociedad de Transporte de Mendoza. </a:t>
            </a:r>
          </a:p>
          <a:p>
            <a:pPr algn="just"/>
            <a:r>
              <a:rPr lang="es-AR" sz="1200" i="1" dirty="0">
                <a:latin typeface="Verdana" pitchFamily="34" charset="0"/>
                <a:ea typeface="Verdana" pitchFamily="34" charset="0"/>
                <a:cs typeface="Verdana" pitchFamily="34" charset="0"/>
              </a:rPr>
              <a:t>(</a:t>
            </a:r>
            <a:r>
              <a:rPr lang="es-AR" sz="1200" b="1" i="1" dirty="0">
                <a:latin typeface="Verdana" pitchFamily="34" charset="0"/>
                <a:ea typeface="Verdana" pitchFamily="34" charset="0"/>
                <a:cs typeface="Verdana" pitchFamily="34" charset="0"/>
              </a:rPr>
              <a:t>Ver </a:t>
            </a:r>
            <a:r>
              <a:rPr lang="es-AR" sz="1200" b="1" i="1" u="sng" dirty="0">
                <a:latin typeface="Verdana" pitchFamily="34" charset="0"/>
                <a:ea typeface="Verdana" pitchFamily="34" charset="0"/>
                <a:cs typeface="Verdana" pitchFamily="34" charset="0"/>
                <a:hlinkClick r:id="rId2"/>
              </a:rPr>
              <a:t>Ley Nº 9033</a:t>
            </a:r>
            <a:r>
              <a:rPr lang="es-AR" sz="1200" b="1" i="1" dirty="0">
                <a:latin typeface="Verdana" pitchFamily="34" charset="0"/>
                <a:ea typeface="Verdana" pitchFamily="34" charset="0"/>
                <a:cs typeface="Verdana" pitchFamily="34" charset="0"/>
              </a:rPr>
              <a:t> art 72 para el ejercicio 2018</a:t>
            </a:r>
            <a:r>
              <a:rPr lang="es-AR" sz="1200" i="1" dirty="0">
                <a:latin typeface="Verdana" pitchFamily="34" charset="0"/>
                <a:ea typeface="Verdana" pitchFamily="34" charset="0"/>
                <a:cs typeface="Verdana" pitchFamily="34" charset="0"/>
              </a:rPr>
              <a:t>: Monto de la Contratación Directa - </a:t>
            </a:r>
            <a:r>
              <a:rPr lang="es-AR" sz="1200" i="1" dirty="0" err="1">
                <a:latin typeface="Verdana" pitchFamily="34" charset="0"/>
                <a:ea typeface="Verdana" pitchFamily="34" charset="0"/>
                <a:cs typeface="Verdana" pitchFamily="34" charset="0"/>
              </a:rPr>
              <a:t>Establécese</a:t>
            </a:r>
            <a:r>
              <a:rPr lang="es-AR" sz="1200" i="1" dirty="0">
                <a:latin typeface="Verdana" pitchFamily="34" charset="0"/>
                <a:ea typeface="Verdana" pitchFamily="34" charset="0"/>
                <a:cs typeface="Verdana" pitchFamily="34" charset="0"/>
              </a:rPr>
              <a:t> para el año 2.018 en PESOS CIENTO TREINTA Y NUEVE MIL ($ 139.000) el monto para contratar en forma directa, de acuerdo a lo establecido en la legislación vigente en cumplimiento del artículo 144 inc. a) de la Ley Nº 8.706.)</a:t>
            </a:r>
            <a:endParaRPr lang="es-AR" sz="1200" dirty="0">
              <a:latin typeface="Verdana" pitchFamily="34" charset="0"/>
              <a:ea typeface="Verdana" pitchFamily="34" charset="0"/>
              <a:cs typeface="Verdana" pitchFamily="34" charset="0"/>
            </a:endParaRPr>
          </a:p>
          <a:p>
            <a:pPr algn="just"/>
            <a:r>
              <a:rPr lang="es-AR" sz="1200" b="1" dirty="0" smtClean="0">
                <a:latin typeface="Verdana" pitchFamily="34" charset="0"/>
                <a:ea typeface="Verdana" pitchFamily="34" charset="0"/>
                <a:cs typeface="Verdana" pitchFamily="34" charset="0"/>
              </a:rPr>
              <a:t>b</a:t>
            </a:r>
            <a:r>
              <a:rPr lang="es-AR" sz="1200" b="1" dirty="0">
                <a:latin typeface="Verdana" pitchFamily="34" charset="0"/>
                <a:ea typeface="Verdana" pitchFamily="34" charset="0"/>
                <a:cs typeface="Verdana" pitchFamily="34" charset="0"/>
              </a:rPr>
              <a:t>. </a:t>
            </a:r>
            <a:r>
              <a:rPr lang="es-AR" sz="1200" dirty="0">
                <a:latin typeface="Verdana" pitchFamily="34" charset="0"/>
                <a:ea typeface="Verdana" pitchFamily="34" charset="0"/>
                <a:cs typeface="Verdana" pitchFamily="34" charset="0"/>
              </a:rPr>
              <a:t>Cuando la licitación pública o el remate o subasta resultaren desiertos o no se presentaren ofertas admisibles o convenientes, siempre que se adquieran los mismos elementos y bajo idénticas condiciones a las contenidas en el pliego de condiciones particulares y especificaciones técnicas que rigieron en la licitación. </a:t>
            </a:r>
          </a:p>
          <a:p>
            <a:pPr algn="just"/>
            <a:r>
              <a:rPr lang="es-AR" sz="1200" b="1" dirty="0">
                <a:latin typeface="Verdana" pitchFamily="34" charset="0"/>
                <a:ea typeface="Verdana" pitchFamily="34" charset="0"/>
                <a:cs typeface="Verdana" pitchFamily="34" charset="0"/>
              </a:rPr>
              <a:t>c. </a:t>
            </a:r>
            <a:r>
              <a:rPr lang="es-AR" sz="1200" dirty="0">
                <a:latin typeface="Verdana" pitchFamily="34" charset="0"/>
                <a:ea typeface="Verdana" pitchFamily="34" charset="0"/>
                <a:cs typeface="Verdana" pitchFamily="34" charset="0"/>
              </a:rPr>
              <a:t>Entre entidades oficiales o empresas del estado, sociedades o cualquier otro tipo de entidades públicas o privadas, con participación estatal mayoritaria, nacionales, provinciales o municipales o fideicomisos constituidos mayoritariamente con bienes o fondos del Estado Nacional, Provincial o Municipal o pertenecientes a Estados o Gobiernos extranjeros.</a:t>
            </a:r>
          </a:p>
          <a:p>
            <a:pPr algn="just"/>
            <a:r>
              <a:rPr lang="es-AR" sz="1200" b="1" dirty="0">
                <a:latin typeface="Verdana" pitchFamily="34" charset="0"/>
                <a:ea typeface="Verdana" pitchFamily="34" charset="0"/>
                <a:cs typeface="Verdana" pitchFamily="34" charset="0"/>
              </a:rPr>
              <a:t>d.</a:t>
            </a:r>
            <a:r>
              <a:rPr lang="es-AR" sz="1200" dirty="0">
                <a:latin typeface="Verdana" pitchFamily="34" charset="0"/>
                <a:ea typeface="Verdana" pitchFamily="34" charset="0"/>
                <a:cs typeface="Verdana" pitchFamily="34" charset="0"/>
              </a:rPr>
              <a:t> Cuando medien probadas razones de urgencia, caso fortuito, no sea posible la Licitación o el Remate Público o su realización resienta seriamente el servicio. </a:t>
            </a:r>
          </a:p>
          <a:p>
            <a:pPr algn="just"/>
            <a:r>
              <a:rPr lang="es-AR" sz="1200" dirty="0">
                <a:latin typeface="Verdana" pitchFamily="34" charset="0"/>
                <a:ea typeface="Verdana" pitchFamily="34" charset="0"/>
                <a:cs typeface="Verdana" pitchFamily="34" charset="0"/>
              </a:rPr>
              <a:t>e. Para adquirir bienes o servicios cuya fabricación o propiedad sea exclusiva de quienes tengan privilegio para ello. </a:t>
            </a:r>
          </a:p>
        </p:txBody>
      </p:sp>
      <p:sp>
        <p:nvSpPr>
          <p:cNvPr id="2" name="1 Título"/>
          <p:cNvSpPr>
            <a:spLocks noGrp="1"/>
          </p:cNvSpPr>
          <p:nvPr>
            <p:ph type="title"/>
          </p:nvPr>
        </p:nvSpPr>
        <p:spPr/>
        <p:txBody>
          <a:bodyPr>
            <a:normAutofit/>
          </a:bodyPr>
          <a:lstStyle/>
          <a:p>
            <a:r>
              <a:rPr lang="es-AR" sz="2800" dirty="0" smtClean="0">
                <a:latin typeface="Verdana" pitchFamily="34" charset="0"/>
                <a:ea typeface="Verdana" pitchFamily="34" charset="0"/>
                <a:cs typeface="Verdana" pitchFamily="34" charset="0"/>
              </a:rPr>
              <a:t>Excepciones s/Ley N°8706.</a:t>
            </a:r>
            <a:endParaRPr lang="es-AR"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363695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algn="just"/>
            <a:r>
              <a:rPr lang="es-AR" sz="1200" b="1" dirty="0">
                <a:latin typeface="Verdana" pitchFamily="34" charset="0"/>
                <a:ea typeface="Verdana" pitchFamily="34" charset="0"/>
                <a:cs typeface="Verdana" pitchFamily="34" charset="0"/>
              </a:rPr>
              <a:t>f.</a:t>
            </a:r>
            <a:r>
              <a:rPr lang="es-AR" sz="1200" dirty="0">
                <a:latin typeface="Verdana" pitchFamily="34" charset="0"/>
                <a:ea typeface="Verdana" pitchFamily="34" charset="0"/>
                <a:cs typeface="Verdana" pitchFamily="34" charset="0"/>
              </a:rPr>
              <a:t> Las compras y locaciones que sea menester efectuar en países extranjeros, siempre que no sea posible realizar en ellos la licitación.</a:t>
            </a:r>
          </a:p>
          <a:p>
            <a:pPr algn="just"/>
            <a:r>
              <a:rPr lang="es-AR" sz="1200" b="1" dirty="0">
                <a:latin typeface="Verdana" pitchFamily="34" charset="0"/>
                <a:ea typeface="Verdana" pitchFamily="34" charset="0"/>
                <a:cs typeface="Verdana" pitchFamily="34" charset="0"/>
              </a:rPr>
              <a:t>g. </a:t>
            </a:r>
            <a:r>
              <a:rPr lang="es-AR" sz="1200" dirty="0">
                <a:latin typeface="Verdana" pitchFamily="34" charset="0"/>
                <a:ea typeface="Verdana" pitchFamily="34" charset="0"/>
                <a:cs typeface="Verdana" pitchFamily="34" charset="0"/>
              </a:rPr>
              <a:t>Las reparaciones de maquinarias, equipos, rodados o motores cuyo desarme, traslado o examen resulte oneroso en caso de llamarse a licitación. Esta excepción no rige para las reparaciones comunes de mantenimiento, periódicas, normales o previsibles.</a:t>
            </a:r>
          </a:p>
          <a:p>
            <a:pPr algn="just"/>
            <a:r>
              <a:rPr lang="es-AR" sz="1200" b="1" dirty="0">
                <a:latin typeface="Verdana" pitchFamily="34" charset="0"/>
                <a:ea typeface="Verdana" pitchFamily="34" charset="0"/>
                <a:cs typeface="Verdana" pitchFamily="34" charset="0"/>
              </a:rPr>
              <a:t>h.</a:t>
            </a:r>
            <a:r>
              <a:rPr lang="es-AR" sz="1200" dirty="0">
                <a:latin typeface="Verdana" pitchFamily="34" charset="0"/>
                <a:ea typeface="Verdana" pitchFamily="34" charset="0"/>
                <a:cs typeface="Verdana" pitchFamily="34" charset="0"/>
              </a:rPr>
              <a:t> Para adquirir bienes en Remate Público, debiendo el Poder Ejecutivo determinar en qué casos y condiciones, estableciendo previamente el precio máximo a abonarse en la operación.</a:t>
            </a:r>
          </a:p>
          <a:p>
            <a:pPr algn="just"/>
            <a:r>
              <a:rPr lang="es-AR" sz="1200" b="1" dirty="0">
                <a:latin typeface="Verdana" pitchFamily="34" charset="0"/>
                <a:ea typeface="Verdana" pitchFamily="34" charset="0"/>
                <a:cs typeface="Verdana" pitchFamily="34" charset="0"/>
              </a:rPr>
              <a:t>i. </a:t>
            </a:r>
            <a:r>
              <a:rPr lang="es-AR" sz="1200" dirty="0">
                <a:latin typeface="Verdana" pitchFamily="34" charset="0"/>
                <a:ea typeface="Verdana" pitchFamily="34" charset="0"/>
                <a:cs typeface="Verdana" pitchFamily="34" charset="0"/>
              </a:rPr>
              <a:t>Para adquirir, ejecutar, conservar o restaurar obras y/o servicios artísticos, científicos, deportivos o técnicos que deban confiarse a empresas, artistas, deportistas o técnicos especializados. La contratación debe realizarse con personas físicas o jurídicas que tengan la exclusividad para su contratación.</a:t>
            </a:r>
          </a:p>
          <a:p>
            <a:pPr algn="just"/>
            <a:r>
              <a:rPr lang="es-AR" sz="1200" b="1" dirty="0">
                <a:latin typeface="Verdana" pitchFamily="34" charset="0"/>
                <a:ea typeface="Verdana" pitchFamily="34" charset="0"/>
                <a:cs typeface="Verdana" pitchFamily="34" charset="0"/>
              </a:rPr>
              <a:t>j. </a:t>
            </a:r>
            <a:r>
              <a:rPr lang="es-AR" sz="1200" dirty="0">
                <a:latin typeface="Verdana" pitchFamily="34" charset="0"/>
                <a:ea typeface="Verdana" pitchFamily="34" charset="0"/>
                <a:cs typeface="Verdana" pitchFamily="34" charset="0"/>
              </a:rPr>
              <a:t>El canje o venta de animales exóticos o de exposición.</a:t>
            </a:r>
          </a:p>
          <a:p>
            <a:pPr algn="just"/>
            <a:r>
              <a:rPr lang="es-AR" sz="1200" b="1" dirty="0">
                <a:latin typeface="Verdana" pitchFamily="34" charset="0"/>
                <a:ea typeface="Verdana" pitchFamily="34" charset="0"/>
                <a:cs typeface="Verdana" pitchFamily="34" charset="0"/>
              </a:rPr>
              <a:t>k.</a:t>
            </a:r>
            <a:r>
              <a:rPr lang="es-AR" sz="1200" dirty="0">
                <a:latin typeface="Verdana" pitchFamily="34" charset="0"/>
                <a:ea typeface="Verdana" pitchFamily="34" charset="0"/>
                <a:cs typeface="Verdana" pitchFamily="34" charset="0"/>
              </a:rPr>
              <a:t> La adquisición de diarios, revistas y publicaciones especializadas en soporte papel y digital</a:t>
            </a:r>
            <a:r>
              <a:rPr lang="es-AR" sz="1200" dirty="0" smtClean="0">
                <a:latin typeface="Verdana" pitchFamily="34" charset="0"/>
                <a:ea typeface="Verdana" pitchFamily="34" charset="0"/>
                <a:cs typeface="Verdana" pitchFamily="34" charset="0"/>
              </a:rPr>
              <a:t>.</a:t>
            </a:r>
            <a:endParaRPr lang="es-AR" sz="1200" dirty="0">
              <a:latin typeface="Verdana" pitchFamily="34" charset="0"/>
              <a:ea typeface="Verdana" pitchFamily="34" charset="0"/>
              <a:cs typeface="Verdana" pitchFamily="34" charset="0"/>
            </a:endParaRPr>
          </a:p>
          <a:p>
            <a:r>
              <a:rPr lang="es-AR" sz="1200" b="1" dirty="0" smtClean="0">
                <a:latin typeface="Verdana" pitchFamily="34" charset="0"/>
                <a:ea typeface="Verdana" pitchFamily="34" charset="0"/>
                <a:cs typeface="Verdana" pitchFamily="34" charset="0"/>
              </a:rPr>
              <a:t>l</a:t>
            </a:r>
            <a:r>
              <a:rPr lang="es-AR" sz="1200" b="1" dirty="0">
                <a:latin typeface="Verdana" pitchFamily="34" charset="0"/>
                <a:ea typeface="Verdana" pitchFamily="34" charset="0"/>
                <a:cs typeface="Verdana" pitchFamily="34" charset="0"/>
              </a:rPr>
              <a:t>. </a:t>
            </a:r>
            <a:r>
              <a:rPr lang="es-AR" sz="1200" dirty="0">
                <a:latin typeface="Verdana" pitchFamily="34" charset="0"/>
                <a:ea typeface="Verdana" pitchFamily="34" charset="0"/>
                <a:cs typeface="Verdana" pitchFamily="34" charset="0"/>
              </a:rPr>
              <a:t>La publicidad oficial, como asimismo los servicios componentes de la producción y emisión de publicidad.</a:t>
            </a:r>
          </a:p>
          <a:p>
            <a:r>
              <a:rPr lang="es-AR" sz="1200" b="1" dirty="0">
                <a:latin typeface="Verdana" pitchFamily="34" charset="0"/>
                <a:ea typeface="Verdana" pitchFamily="34" charset="0"/>
                <a:cs typeface="Verdana" pitchFamily="34" charset="0"/>
              </a:rPr>
              <a:t>m. </a:t>
            </a:r>
            <a:r>
              <a:rPr lang="es-AR" sz="1200" dirty="0">
                <a:latin typeface="Verdana" pitchFamily="34" charset="0"/>
                <a:ea typeface="Verdana" pitchFamily="34" charset="0"/>
                <a:cs typeface="Verdana" pitchFamily="34" charset="0"/>
              </a:rPr>
              <a:t>La contratación de personas físicas bajo las modalidades de Locación de Obra o Servicios. </a:t>
            </a:r>
          </a:p>
          <a:p>
            <a:r>
              <a:rPr lang="es-AR" sz="1200" b="1" dirty="0">
                <a:latin typeface="Verdana" pitchFamily="34" charset="0"/>
                <a:ea typeface="Verdana" pitchFamily="34" charset="0"/>
                <a:cs typeface="Verdana" pitchFamily="34" charset="0"/>
              </a:rPr>
              <a:t>n. </a:t>
            </a:r>
            <a:r>
              <a:rPr lang="es-AR" sz="1200" dirty="0">
                <a:latin typeface="Verdana" pitchFamily="34" charset="0"/>
                <a:ea typeface="Verdana" pitchFamily="34" charset="0"/>
                <a:cs typeface="Verdana" pitchFamily="34" charset="0"/>
              </a:rPr>
              <a:t>Cuando las circunstancias exijan que las operaciones de la Administración Provincial se mantengan secretas. El Poder Ejecutivo, en forma excepcional e indelegable, deberá declarar el carácter secreto de la operación y sólo por razones de seguridad.</a:t>
            </a:r>
          </a:p>
          <a:p>
            <a:r>
              <a:rPr lang="es-AR" sz="1200" b="1" dirty="0">
                <a:latin typeface="Verdana" pitchFamily="34" charset="0"/>
                <a:ea typeface="Verdana" pitchFamily="34" charset="0"/>
                <a:cs typeface="Verdana" pitchFamily="34" charset="0"/>
              </a:rPr>
              <a:t>o.</a:t>
            </a:r>
            <a:r>
              <a:rPr lang="es-AR" sz="1200" dirty="0">
                <a:latin typeface="Verdana" pitchFamily="34" charset="0"/>
                <a:ea typeface="Verdana" pitchFamily="34" charset="0"/>
                <a:cs typeface="Verdana" pitchFamily="34" charset="0"/>
              </a:rPr>
              <a:t> La adquisición de medios de transportes usados y repuestos para los mismos</a:t>
            </a:r>
            <a:r>
              <a:rPr lang="es-AR" sz="1200" dirty="0" smtClean="0">
                <a:latin typeface="Verdana" pitchFamily="34" charset="0"/>
                <a:ea typeface="Verdana" pitchFamily="34" charset="0"/>
                <a:cs typeface="Verdana" pitchFamily="34" charset="0"/>
              </a:rPr>
              <a:t>.</a:t>
            </a:r>
            <a:endParaRPr lang="es-AR" sz="1200" dirty="0">
              <a:latin typeface="Verdana" pitchFamily="34" charset="0"/>
              <a:ea typeface="Verdana" pitchFamily="34" charset="0"/>
              <a:cs typeface="Verdana" pitchFamily="34" charset="0"/>
            </a:endParaRPr>
          </a:p>
        </p:txBody>
      </p:sp>
      <p:sp>
        <p:nvSpPr>
          <p:cNvPr id="2" name="1 Título"/>
          <p:cNvSpPr>
            <a:spLocks noGrp="1"/>
          </p:cNvSpPr>
          <p:nvPr>
            <p:ph type="title"/>
          </p:nvPr>
        </p:nvSpPr>
        <p:spPr/>
        <p:txBody>
          <a:bodyPr>
            <a:normAutofit/>
          </a:bodyPr>
          <a:lstStyle/>
          <a:p>
            <a:r>
              <a:rPr lang="es-AR" sz="2800" dirty="0">
                <a:latin typeface="Verdana" pitchFamily="34" charset="0"/>
                <a:ea typeface="Verdana" pitchFamily="34" charset="0"/>
                <a:cs typeface="Verdana" pitchFamily="34" charset="0"/>
              </a:rPr>
              <a:t>Excepciones s/Ley N°8706.</a:t>
            </a:r>
            <a:endParaRPr lang="es-AR" sz="2800" dirty="0"/>
          </a:p>
        </p:txBody>
      </p:sp>
    </p:spTree>
    <p:extLst>
      <p:ext uri="{BB962C8B-B14F-4D97-AF65-F5344CB8AC3E}">
        <p14:creationId xmlns:p14="http://schemas.microsoft.com/office/powerpoint/2010/main" val="133009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algn="just"/>
            <a:r>
              <a:rPr lang="es-AR" sz="1200" b="1" dirty="0">
                <a:latin typeface="Verdana" pitchFamily="34" charset="0"/>
                <a:ea typeface="Verdana" pitchFamily="34" charset="0"/>
                <a:cs typeface="Verdana" pitchFamily="34" charset="0"/>
              </a:rPr>
              <a:t>p. </a:t>
            </a:r>
            <a:r>
              <a:rPr lang="es-AR" sz="1200" dirty="0">
                <a:latin typeface="Verdana" pitchFamily="34" charset="0"/>
                <a:ea typeface="Verdana" pitchFamily="34" charset="0"/>
                <a:cs typeface="Verdana" pitchFamily="34" charset="0"/>
              </a:rPr>
              <a:t>Los contratos que previo informe del Ministerio de Desarrollo Social y Derechos Humanos y del Ministerio de Hacienda y Finanzas, se celebren con personas físicas o jurídicas que se hallaren inscriptas en el Registro Provincial de Efectores de Desarrollo Local y Economía Social, reciban o no financiamiento estatal. El contrato no podrá ser superior a dos veces el valor establecido en el inc. a) primer párrafo del presente artículo.</a:t>
            </a:r>
          </a:p>
          <a:p>
            <a:pPr algn="just"/>
            <a:r>
              <a:rPr lang="es-AR" sz="1200" b="1" dirty="0">
                <a:latin typeface="Verdana" pitchFamily="34" charset="0"/>
                <a:ea typeface="Verdana" pitchFamily="34" charset="0"/>
                <a:cs typeface="Verdana" pitchFamily="34" charset="0"/>
              </a:rPr>
              <a:t>q.</a:t>
            </a:r>
            <a:r>
              <a:rPr lang="es-AR" sz="1200" dirty="0">
                <a:latin typeface="Verdana" pitchFamily="34" charset="0"/>
                <a:ea typeface="Verdana" pitchFamily="34" charset="0"/>
                <a:cs typeface="Verdana" pitchFamily="34" charset="0"/>
              </a:rPr>
              <a:t> La adquisición de combustibles líquidos y gaseosos respecto de los organismos y en las cantidades que expresamente fije la reglamentación. </a:t>
            </a:r>
          </a:p>
          <a:p>
            <a:pPr algn="just"/>
            <a:r>
              <a:rPr lang="es-AR" sz="1200" dirty="0">
                <a:latin typeface="Verdana" pitchFamily="34" charset="0"/>
                <a:ea typeface="Verdana" pitchFamily="34" charset="0"/>
                <a:cs typeface="Verdana" pitchFamily="34" charset="0"/>
              </a:rPr>
              <a:t>Las Contrataciones Directas previstas en el presente artículo deberán estar debidamente fundadas y acreditarse la causal que la habilita e instrumentarse conforme lo que establezca la reglamentación. Los casos contemplados en los puntos b), h) y j) del presente artículo deberán publicarse en el sitio Web con una anticipación mínima de dos (2) días hábiles a la fecha de apertura de ofertas, conforme lo que establezca la reglamentación que se dicte al efecto.</a:t>
            </a:r>
          </a:p>
          <a:p>
            <a:pPr algn="just"/>
            <a:r>
              <a:rPr lang="es-AR" sz="1200" dirty="0">
                <a:latin typeface="Verdana" pitchFamily="34" charset="0"/>
                <a:ea typeface="Verdana" pitchFamily="34" charset="0"/>
                <a:cs typeface="Verdana" pitchFamily="34" charset="0"/>
              </a:rPr>
              <a:t>El Ministerio de Seguridad podrá adecuar las condiciones de pago requeridas en los procesos de adquisición de equipamiento, bienes y servicios a las vigentes en el mercado.</a:t>
            </a:r>
          </a:p>
          <a:p>
            <a:pPr algn="just"/>
            <a:r>
              <a:rPr lang="es-AR" sz="1200" b="1" dirty="0">
                <a:latin typeface="Verdana" pitchFamily="34" charset="0"/>
                <a:ea typeface="Verdana" pitchFamily="34" charset="0"/>
                <a:cs typeface="Verdana" pitchFamily="34" charset="0"/>
              </a:rPr>
              <a:t>r. </a:t>
            </a:r>
            <a:r>
              <a:rPr lang="es-AR" sz="1200" dirty="0">
                <a:latin typeface="Verdana" pitchFamily="34" charset="0"/>
                <a:ea typeface="Verdana" pitchFamily="34" charset="0"/>
                <a:cs typeface="Verdana" pitchFamily="34" charset="0"/>
              </a:rPr>
              <a:t>Cuando se trate de importaciones directas efectuadas por el Estado Provincial, sus entes descentralizados, autárquicos, órganos </a:t>
            </a:r>
            <a:r>
              <a:rPr lang="es-AR" sz="1200" dirty="0" err="1">
                <a:latin typeface="Verdana" pitchFamily="34" charset="0"/>
                <a:ea typeface="Verdana" pitchFamily="34" charset="0"/>
                <a:cs typeface="Verdana" pitchFamily="34" charset="0"/>
              </a:rPr>
              <a:t>extrapoderes</a:t>
            </a:r>
            <a:r>
              <a:rPr lang="es-AR" sz="1200" dirty="0">
                <a:latin typeface="Verdana" pitchFamily="34" charset="0"/>
                <a:ea typeface="Verdana" pitchFamily="34" charset="0"/>
                <a:cs typeface="Verdana" pitchFamily="34" charset="0"/>
              </a:rPr>
              <a:t> y las Municipalidades, mediante contrataciones para adquirir bienes a proveedores radicados en países extranjeros, conforme la normativa de exención impositiva Nacional vigente que resulte aplicable para tales actos. </a:t>
            </a:r>
          </a:p>
          <a:p>
            <a:pPr algn="just"/>
            <a:endParaRPr lang="es-AR" sz="1400" dirty="0">
              <a:latin typeface="Verdana" pitchFamily="34" charset="0"/>
              <a:ea typeface="Verdana" pitchFamily="34" charset="0"/>
              <a:cs typeface="Verdana" pitchFamily="34" charset="0"/>
            </a:endParaRPr>
          </a:p>
          <a:p>
            <a:pPr algn="just"/>
            <a:endParaRPr lang="es-AR" sz="1400" dirty="0">
              <a:latin typeface="Verdana" pitchFamily="34" charset="0"/>
              <a:ea typeface="Verdana" pitchFamily="34" charset="0"/>
              <a:cs typeface="Verdana" pitchFamily="34" charset="0"/>
            </a:endParaRPr>
          </a:p>
        </p:txBody>
      </p:sp>
      <p:sp>
        <p:nvSpPr>
          <p:cNvPr id="2" name="1 Título"/>
          <p:cNvSpPr>
            <a:spLocks noGrp="1"/>
          </p:cNvSpPr>
          <p:nvPr>
            <p:ph type="title"/>
          </p:nvPr>
        </p:nvSpPr>
        <p:spPr/>
        <p:txBody>
          <a:bodyPr>
            <a:normAutofit/>
          </a:bodyPr>
          <a:lstStyle/>
          <a:p>
            <a:r>
              <a:rPr lang="es-AR" sz="2800" dirty="0">
                <a:latin typeface="Verdana" pitchFamily="34" charset="0"/>
                <a:ea typeface="Verdana" pitchFamily="34" charset="0"/>
                <a:cs typeface="Verdana" pitchFamily="34" charset="0"/>
              </a:rPr>
              <a:t>Excepciones s/Ley N°8706.</a:t>
            </a:r>
            <a:endParaRPr lang="es-AR" sz="2800" dirty="0"/>
          </a:p>
        </p:txBody>
      </p:sp>
    </p:spTree>
    <p:extLst>
      <p:ext uri="{BB962C8B-B14F-4D97-AF65-F5344CB8AC3E}">
        <p14:creationId xmlns:p14="http://schemas.microsoft.com/office/powerpoint/2010/main" val="34058518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99247" y="1988839"/>
            <a:ext cx="7745505" cy="4536505"/>
          </a:xfrm>
        </p:spPr>
        <p:txBody>
          <a:bodyPr>
            <a:normAutofit fontScale="47500" lnSpcReduction="20000"/>
          </a:bodyPr>
          <a:lstStyle/>
          <a:p>
            <a:pPr algn="just"/>
            <a:r>
              <a:rPr lang="es-ES" sz="3400" b="1" u="sng" dirty="0" smtClean="0">
                <a:latin typeface="Verdana" pitchFamily="34" charset="0"/>
                <a:ea typeface="Verdana" pitchFamily="34" charset="0"/>
                <a:cs typeface="Verdana" pitchFamily="34" charset="0"/>
              </a:rPr>
              <a:t>2. LEY N°9003 (ART</a:t>
            </a:r>
            <a:r>
              <a:rPr lang="es-ES" sz="3400" b="1" u="sng" dirty="0">
                <a:latin typeface="Verdana" pitchFamily="34" charset="0"/>
                <a:ea typeface="Verdana" pitchFamily="34" charset="0"/>
                <a:cs typeface="Verdana" pitchFamily="34" charset="0"/>
              </a:rPr>
              <a:t>. </a:t>
            </a:r>
            <a:r>
              <a:rPr lang="es-ES" sz="3400" b="1" u="sng" dirty="0" smtClean="0">
                <a:latin typeface="Verdana" pitchFamily="34" charset="0"/>
                <a:ea typeface="Verdana" pitchFamily="34" charset="0"/>
                <a:cs typeface="Verdana" pitchFamily="34" charset="0"/>
              </a:rPr>
              <a:t>112):</a:t>
            </a:r>
          </a:p>
          <a:p>
            <a:pPr algn="just"/>
            <a:r>
              <a:rPr lang="es-ES" sz="3400" b="1" dirty="0" smtClean="0">
                <a:latin typeface="Verdana" pitchFamily="34" charset="0"/>
                <a:ea typeface="Verdana" pitchFamily="34" charset="0"/>
                <a:cs typeface="Verdana" pitchFamily="34" charset="0"/>
              </a:rPr>
              <a:t> </a:t>
            </a:r>
            <a:r>
              <a:rPr lang="es-ES" sz="3400" b="1" dirty="0">
                <a:latin typeface="Verdana" pitchFamily="34" charset="0"/>
                <a:ea typeface="Verdana" pitchFamily="34" charset="0"/>
                <a:cs typeface="Verdana" pitchFamily="34" charset="0"/>
              </a:rPr>
              <a:t>I</a:t>
            </a:r>
            <a:r>
              <a:rPr lang="es-ES" sz="3400" dirty="0">
                <a:latin typeface="Verdana" pitchFamily="34" charset="0"/>
                <a:ea typeface="Verdana" pitchFamily="34" charset="0"/>
                <a:cs typeface="Verdana" pitchFamily="34" charset="0"/>
              </a:rPr>
              <a:t>) </a:t>
            </a:r>
            <a:r>
              <a:rPr lang="es-ES" sz="3400" dirty="0" smtClean="0">
                <a:latin typeface="Verdana" pitchFamily="34" charset="0"/>
                <a:ea typeface="Verdana" pitchFamily="34" charset="0"/>
                <a:cs typeface="Verdana" pitchFamily="34" charset="0"/>
              </a:rPr>
              <a:t>“Los </a:t>
            </a:r>
            <a:r>
              <a:rPr lang="es-ES" sz="3400" dirty="0">
                <a:latin typeface="Verdana" pitchFamily="34" charset="0"/>
                <a:ea typeface="Verdana" pitchFamily="34" charset="0"/>
                <a:cs typeface="Verdana" pitchFamily="34" charset="0"/>
              </a:rPr>
              <a:t>contratos que la administración celebra en ejercicio de la función administrativa estatal se rigen, en mayor o menor medida y según corresponda en cada tipo de ellos, por el derecho público y el privado, a menos que el régimen legal prevea otra solución específica.</a:t>
            </a:r>
            <a:endParaRPr lang="es-AR" sz="3400" dirty="0">
              <a:latin typeface="Verdana" pitchFamily="34" charset="0"/>
              <a:ea typeface="Verdana" pitchFamily="34" charset="0"/>
              <a:cs typeface="Verdana" pitchFamily="34" charset="0"/>
            </a:endParaRPr>
          </a:p>
          <a:p>
            <a:pPr algn="just"/>
            <a:r>
              <a:rPr lang="es-ES" sz="3400" dirty="0">
                <a:latin typeface="Verdana" pitchFamily="34" charset="0"/>
                <a:ea typeface="Verdana" pitchFamily="34" charset="0"/>
                <a:cs typeface="Verdana" pitchFamily="34" charset="0"/>
              </a:rPr>
              <a:t>A menos que el régimen legal aplicable prevea otra solución, los contratos de la administración se regirán por las siguientes disposiciones</a:t>
            </a:r>
            <a:r>
              <a:rPr lang="es-ES" sz="3400" dirty="0" smtClean="0">
                <a:latin typeface="Verdana" pitchFamily="34" charset="0"/>
                <a:ea typeface="Verdana" pitchFamily="34" charset="0"/>
                <a:cs typeface="Verdana" pitchFamily="34" charset="0"/>
              </a:rPr>
              <a:t>:…</a:t>
            </a:r>
            <a:endParaRPr lang="es-AR" sz="3400" dirty="0">
              <a:latin typeface="Verdana" pitchFamily="34" charset="0"/>
              <a:ea typeface="Verdana" pitchFamily="34" charset="0"/>
              <a:cs typeface="Verdana" pitchFamily="34" charset="0"/>
            </a:endParaRPr>
          </a:p>
          <a:p>
            <a:pPr algn="just"/>
            <a:r>
              <a:rPr lang="es-ES" sz="3400" b="1" dirty="0" smtClean="0">
                <a:solidFill>
                  <a:srgbClr val="FF0000"/>
                </a:solidFill>
                <a:latin typeface="Verdana" pitchFamily="34" charset="0"/>
                <a:ea typeface="Verdana" pitchFamily="34" charset="0"/>
                <a:cs typeface="Verdana" pitchFamily="34" charset="0"/>
              </a:rPr>
              <a:t>III</a:t>
            </a:r>
            <a:r>
              <a:rPr lang="es-ES" sz="3400" b="1" dirty="0">
                <a:solidFill>
                  <a:srgbClr val="FF0000"/>
                </a:solidFill>
                <a:latin typeface="Verdana" pitchFamily="34" charset="0"/>
                <a:ea typeface="Verdana" pitchFamily="34" charset="0"/>
                <a:cs typeface="Verdana" pitchFamily="34" charset="0"/>
              </a:rPr>
              <a:t>) Elección del </a:t>
            </a:r>
            <a:r>
              <a:rPr lang="es-ES" sz="3400" b="1" dirty="0" err="1">
                <a:solidFill>
                  <a:srgbClr val="FF0000"/>
                </a:solidFill>
                <a:latin typeface="Verdana" pitchFamily="34" charset="0"/>
                <a:ea typeface="Verdana" pitchFamily="34" charset="0"/>
                <a:cs typeface="Verdana" pitchFamily="34" charset="0"/>
              </a:rPr>
              <a:t>co</a:t>
            </a:r>
            <a:r>
              <a:rPr lang="es-ES" sz="3400" b="1" dirty="0">
                <a:solidFill>
                  <a:srgbClr val="FF0000"/>
                </a:solidFill>
                <a:latin typeface="Verdana" pitchFamily="34" charset="0"/>
                <a:ea typeface="Verdana" pitchFamily="34" charset="0"/>
                <a:cs typeface="Verdana" pitchFamily="34" charset="0"/>
              </a:rPr>
              <a:t>-contratante: sin perjuicio de los casos en que la Ley autorice procedimientos especiales de contratación, la elección del </a:t>
            </a:r>
            <a:r>
              <a:rPr lang="es-ES" sz="3400" b="1" dirty="0" err="1">
                <a:solidFill>
                  <a:srgbClr val="FF0000"/>
                </a:solidFill>
                <a:latin typeface="Verdana" pitchFamily="34" charset="0"/>
                <a:ea typeface="Verdana" pitchFamily="34" charset="0"/>
                <a:cs typeface="Verdana" pitchFamily="34" charset="0"/>
              </a:rPr>
              <a:t>co</a:t>
            </a:r>
            <a:r>
              <a:rPr lang="es-ES" sz="3400" b="1" dirty="0">
                <a:solidFill>
                  <a:srgbClr val="FF0000"/>
                </a:solidFill>
                <a:latin typeface="Verdana" pitchFamily="34" charset="0"/>
                <a:ea typeface="Verdana" pitchFamily="34" charset="0"/>
                <a:cs typeface="Verdana" pitchFamily="34" charset="0"/>
              </a:rPr>
              <a:t>-contratante se hará por licitación pública, por concurso o por remate público, de acuerdo a la Constitución Provincial y legislación aplicable.</a:t>
            </a:r>
            <a:endParaRPr lang="es-AR" sz="3400" b="1" dirty="0">
              <a:solidFill>
                <a:srgbClr val="FF0000"/>
              </a:solidFill>
              <a:latin typeface="Verdana" pitchFamily="34" charset="0"/>
              <a:ea typeface="Verdana" pitchFamily="34" charset="0"/>
              <a:cs typeface="Verdana" pitchFamily="34" charset="0"/>
            </a:endParaRPr>
          </a:p>
          <a:p>
            <a:pPr algn="just"/>
            <a:r>
              <a:rPr lang="es-ES" sz="3400" b="1" dirty="0">
                <a:solidFill>
                  <a:srgbClr val="FF0000"/>
                </a:solidFill>
                <a:latin typeface="Verdana" pitchFamily="34" charset="0"/>
                <a:ea typeface="Verdana" pitchFamily="34" charset="0"/>
                <a:cs typeface="Verdana" pitchFamily="34" charset="0"/>
              </a:rPr>
              <a:t>IV) Ausencia de libertad contractual: La administración debe seguir los procedimientos de Ley, y el contratista está regido por la Ley y por los pliegos establecidos.</a:t>
            </a:r>
            <a:endParaRPr lang="es-AR" sz="3400" b="1" dirty="0">
              <a:solidFill>
                <a:srgbClr val="FF0000"/>
              </a:solidFill>
              <a:latin typeface="Verdana" pitchFamily="34" charset="0"/>
              <a:ea typeface="Verdana" pitchFamily="34" charset="0"/>
              <a:cs typeface="Verdana" pitchFamily="34" charset="0"/>
            </a:endParaRPr>
          </a:p>
          <a:p>
            <a:pPr algn="just"/>
            <a:r>
              <a:rPr lang="es-ES" sz="3400" dirty="0">
                <a:latin typeface="Verdana" pitchFamily="34" charset="0"/>
                <a:ea typeface="Verdana" pitchFamily="34" charset="0"/>
                <a:cs typeface="Verdana" pitchFamily="34" charset="0"/>
              </a:rPr>
              <a:t>No se pueden mejorar en favor del </a:t>
            </a:r>
            <a:r>
              <a:rPr lang="es-ES" sz="3400" dirty="0" err="1">
                <a:latin typeface="Verdana" pitchFamily="34" charset="0"/>
                <a:ea typeface="Verdana" pitchFamily="34" charset="0"/>
                <a:cs typeface="Verdana" pitchFamily="34" charset="0"/>
              </a:rPr>
              <a:t>co</a:t>
            </a:r>
            <a:r>
              <a:rPr lang="es-ES" sz="3400" dirty="0">
                <a:latin typeface="Verdana" pitchFamily="34" charset="0"/>
                <a:ea typeface="Verdana" pitchFamily="34" charset="0"/>
                <a:cs typeface="Verdana" pitchFamily="34" charset="0"/>
              </a:rPr>
              <a:t>-contratante las condiciones bajo las cuales el contrato fue celebrado, salvo en los casos en que fuere posible la contratación </a:t>
            </a:r>
            <a:r>
              <a:rPr lang="es-ES" sz="3400" dirty="0" smtClean="0">
                <a:latin typeface="Verdana" pitchFamily="34" charset="0"/>
                <a:ea typeface="Verdana" pitchFamily="34" charset="0"/>
                <a:cs typeface="Verdana" pitchFamily="34" charset="0"/>
              </a:rPr>
              <a:t>directa…”.</a:t>
            </a:r>
            <a:endParaRPr lang="es-AR" sz="3400" dirty="0">
              <a:latin typeface="Verdana" pitchFamily="34" charset="0"/>
              <a:ea typeface="Verdana" pitchFamily="34" charset="0"/>
              <a:cs typeface="Verdana" pitchFamily="34" charset="0"/>
            </a:endParaRPr>
          </a:p>
          <a:p>
            <a:endParaRPr lang="es-AR" dirty="0"/>
          </a:p>
        </p:txBody>
      </p:sp>
      <p:sp>
        <p:nvSpPr>
          <p:cNvPr id="2" name="1 Título"/>
          <p:cNvSpPr>
            <a:spLocks noGrp="1"/>
          </p:cNvSpPr>
          <p:nvPr>
            <p:ph type="title"/>
          </p:nvPr>
        </p:nvSpPr>
        <p:spPr/>
        <p:txBody>
          <a:bodyPr>
            <a:normAutofit fontScale="90000"/>
          </a:bodyPr>
          <a:lstStyle/>
          <a:p>
            <a:r>
              <a:rPr lang="es-AR" sz="3100" dirty="0" smtClean="0">
                <a:latin typeface="Verdana" pitchFamily="34" charset="0"/>
                <a:ea typeface="Verdana" pitchFamily="34" charset="0"/>
                <a:cs typeface="Verdana" pitchFamily="34" charset="0"/>
              </a:rPr>
              <a:t>III. LA </a:t>
            </a:r>
            <a:r>
              <a:rPr lang="es-AR" sz="3100" dirty="0">
                <a:latin typeface="Verdana" pitchFamily="34" charset="0"/>
                <a:ea typeface="Verdana" pitchFamily="34" charset="0"/>
                <a:cs typeface="Verdana" pitchFamily="34" charset="0"/>
              </a:rPr>
              <a:t>LICITACION PUBLICA/CONCURSO PUBLICO</a:t>
            </a:r>
            <a:r>
              <a:rPr lang="es-AR" dirty="0">
                <a:latin typeface="Verdana" pitchFamily="34" charset="0"/>
                <a:ea typeface="Verdana" pitchFamily="34" charset="0"/>
                <a:cs typeface="Verdana" pitchFamily="34" charset="0"/>
              </a:rPr>
              <a:t>.</a:t>
            </a:r>
            <a:endParaRPr lang="es-AR" dirty="0"/>
          </a:p>
        </p:txBody>
      </p:sp>
    </p:spTree>
    <p:extLst>
      <p:ext uri="{BB962C8B-B14F-4D97-AF65-F5344CB8AC3E}">
        <p14:creationId xmlns:p14="http://schemas.microsoft.com/office/powerpoint/2010/main" val="4136228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p:txBody>
          <a:bodyPr>
            <a:normAutofit fontScale="55000" lnSpcReduction="20000"/>
          </a:bodyPr>
          <a:lstStyle/>
          <a:p>
            <a:pPr marL="0" lvl="0" indent="228600" algn="just" fontAlgn="base">
              <a:spcBef>
                <a:spcPct val="0"/>
              </a:spcBef>
              <a:spcAft>
                <a:spcPct val="0"/>
              </a:spcAft>
              <a:buNone/>
              <a:tabLst>
                <a:tab pos="457200" algn="l"/>
              </a:tabLst>
            </a:pPr>
            <a:r>
              <a:rPr kumimoji="0" lang="es-ES" sz="48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3. </a:t>
            </a:r>
            <a:r>
              <a:rPr kumimoji="0" lang="es-ES" sz="4800" b="1" i="0" u="sng" strike="noStrike" cap="none" normalizeH="0" baseline="0" dirty="0" smtClean="0">
                <a:ln>
                  <a:noFill/>
                </a:ln>
                <a:solidFill>
                  <a:schemeClr val="tx1"/>
                </a:solidFill>
                <a:effectLst/>
                <a:latin typeface="Verdana" pitchFamily="34" charset="0"/>
                <a:ea typeface="Verdana" pitchFamily="34" charset="0"/>
                <a:cs typeface="Verdana" pitchFamily="34" charset="0"/>
              </a:rPr>
              <a:t>LEY</a:t>
            </a:r>
            <a:r>
              <a:rPr kumimoji="0" lang="es-ES" sz="4800" b="1" i="0" u="sng" strike="noStrike" cap="none" normalizeH="0" dirty="0" smtClean="0">
                <a:ln>
                  <a:noFill/>
                </a:ln>
                <a:solidFill>
                  <a:schemeClr val="tx1"/>
                </a:solidFill>
                <a:effectLst/>
                <a:latin typeface="Verdana" pitchFamily="34" charset="0"/>
                <a:ea typeface="Verdana" pitchFamily="34" charset="0"/>
                <a:cs typeface="Verdana" pitchFamily="34" charset="0"/>
              </a:rPr>
              <a:t> 4416 (</a:t>
            </a:r>
            <a:r>
              <a:rPr kumimoji="0" lang="es-ES" sz="4800" b="1" i="0" u="sng" strike="noStrike" cap="none" normalizeH="0" baseline="0" dirty="0" smtClean="0">
                <a:ln>
                  <a:noFill/>
                </a:ln>
                <a:solidFill>
                  <a:schemeClr val="tx1"/>
                </a:solidFill>
                <a:effectLst/>
                <a:latin typeface="Verdana" pitchFamily="34" charset="0"/>
                <a:ea typeface="Verdana" pitchFamily="34" charset="0"/>
                <a:cs typeface="Verdana" pitchFamily="34" charset="0"/>
              </a:rPr>
              <a:t>ART. 16</a:t>
            </a:r>
            <a:r>
              <a:rPr kumimoji="0" lang="es-ES" sz="4800" b="0" i="0" u="sng" strike="noStrike" cap="none" normalizeH="0" baseline="0" dirty="0" smtClean="0">
                <a:ln>
                  <a:noFill/>
                </a:ln>
                <a:solidFill>
                  <a:schemeClr val="tx1"/>
                </a:solidFill>
                <a:effectLst/>
                <a:latin typeface="Verdana" pitchFamily="34" charset="0"/>
                <a:ea typeface="Verdana" pitchFamily="34" charset="0"/>
                <a:cs typeface="Verdana" pitchFamily="34" charset="0"/>
              </a:rPr>
              <a:t>º</a:t>
            </a:r>
            <a:r>
              <a:rPr kumimoji="0" lang="es-ES" sz="48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a:t>
            </a:r>
          </a:p>
          <a:p>
            <a:pPr marL="0" lvl="0" indent="228600" algn="just" fontAlgn="base">
              <a:spcBef>
                <a:spcPct val="0"/>
              </a:spcBef>
              <a:spcAft>
                <a:spcPct val="0"/>
              </a:spcAft>
              <a:buNone/>
              <a:tabLst>
                <a:tab pos="457200" algn="l"/>
              </a:tabLst>
            </a:pPr>
            <a:r>
              <a:rPr kumimoji="0" lang="es-ES" sz="48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“Las contrataciones sujetas a la presente ley se harán por licitación pública. No obstante esta prescripción, podrán contratarse por licitación privada, por concurso de precios o en forma directa, por su orden, frente a la imposibilidad de la licitación pública o en los siguientes casos de excepción, que deberán ser debidamente fundados:…”.</a:t>
            </a:r>
            <a:endParaRPr lang="es-AR" sz="4800" dirty="0">
              <a:latin typeface="Verdana" pitchFamily="34" charset="0"/>
              <a:ea typeface="Verdana" pitchFamily="34" charset="0"/>
              <a:cs typeface="Verdana" pitchFamily="34" charset="0"/>
            </a:endParaRPr>
          </a:p>
        </p:txBody>
      </p:sp>
      <p:sp>
        <p:nvSpPr>
          <p:cNvPr id="2" name="1 Título"/>
          <p:cNvSpPr>
            <a:spLocks noGrp="1"/>
          </p:cNvSpPr>
          <p:nvPr>
            <p:ph type="title"/>
          </p:nvPr>
        </p:nvSpPr>
        <p:spPr>
          <a:xfrm>
            <a:off x="539552" y="332656"/>
            <a:ext cx="8229600" cy="1143000"/>
          </a:xfrm>
        </p:spPr>
        <p:txBody>
          <a:bodyPr>
            <a:normAutofit fontScale="90000"/>
          </a:bodyPr>
          <a:lstStyle/>
          <a:p>
            <a:r>
              <a:rPr lang="es-AR" sz="3100" dirty="0" smtClean="0">
                <a:latin typeface="Verdana" pitchFamily="34" charset="0"/>
                <a:ea typeface="Verdana" pitchFamily="34" charset="0"/>
                <a:cs typeface="Verdana" pitchFamily="34" charset="0"/>
              </a:rPr>
              <a:t>III. LA </a:t>
            </a:r>
            <a:r>
              <a:rPr lang="es-AR" sz="3100" dirty="0">
                <a:latin typeface="Verdana" pitchFamily="34" charset="0"/>
                <a:ea typeface="Verdana" pitchFamily="34" charset="0"/>
                <a:cs typeface="Verdana" pitchFamily="34" charset="0"/>
              </a:rPr>
              <a:t>LICITACION PUBLICA/CONCURSO PUBLICO</a:t>
            </a:r>
            <a:r>
              <a:rPr lang="es-AR" dirty="0">
                <a:latin typeface="Verdana" pitchFamily="34" charset="0"/>
                <a:ea typeface="Verdana" pitchFamily="34" charset="0"/>
                <a:cs typeface="Verdana" pitchFamily="34" charset="0"/>
              </a:rPr>
              <a:t>.</a:t>
            </a:r>
            <a:endParaRPr lang="es-AR" dirty="0"/>
          </a:p>
        </p:txBody>
      </p:sp>
    </p:spTree>
    <p:extLst>
      <p:ext uri="{BB962C8B-B14F-4D97-AF65-F5344CB8AC3E}">
        <p14:creationId xmlns:p14="http://schemas.microsoft.com/office/powerpoint/2010/main" val="2222857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algn="just"/>
            <a:r>
              <a:rPr lang="es-AR" b="1" u="sng" dirty="0" smtClean="0">
                <a:latin typeface="Verdana" pitchFamily="34" charset="0"/>
                <a:ea typeface="Verdana" pitchFamily="34" charset="0"/>
                <a:cs typeface="Verdana" pitchFamily="34" charset="0"/>
              </a:rPr>
              <a:t>Entonces</a:t>
            </a:r>
            <a:r>
              <a:rPr lang="es-AR" b="1" u="sng" dirty="0">
                <a:latin typeface="Verdana" pitchFamily="34" charset="0"/>
                <a:ea typeface="Verdana" pitchFamily="34" charset="0"/>
                <a:cs typeface="Verdana" pitchFamily="34" charset="0"/>
              </a:rPr>
              <a:t>, </a:t>
            </a:r>
            <a:r>
              <a:rPr lang="es-AR" b="1" u="sng" dirty="0" smtClean="0">
                <a:latin typeface="Verdana" pitchFamily="34" charset="0"/>
                <a:ea typeface="Verdana" pitchFamily="34" charset="0"/>
                <a:cs typeface="Verdana" pitchFamily="34" charset="0"/>
              </a:rPr>
              <a:t>¿qué </a:t>
            </a:r>
            <a:r>
              <a:rPr lang="es-AR" b="1" u="sng" dirty="0">
                <a:latin typeface="Verdana" pitchFamily="34" charset="0"/>
                <a:ea typeface="Verdana" pitchFamily="34" charset="0"/>
                <a:cs typeface="Verdana" pitchFamily="34" charset="0"/>
              </a:rPr>
              <a:t>es el legítimo abono</a:t>
            </a:r>
            <a:r>
              <a:rPr lang="es-AR" b="1" u="sng" dirty="0" smtClean="0">
                <a:latin typeface="Verdana" pitchFamily="34" charset="0"/>
                <a:ea typeface="Verdana" pitchFamily="34" charset="0"/>
                <a:cs typeface="Verdana" pitchFamily="34" charset="0"/>
              </a:rPr>
              <a:t>?.</a:t>
            </a:r>
          </a:p>
          <a:p>
            <a:pPr marL="0" indent="0" algn="just">
              <a:buNone/>
            </a:pPr>
            <a:r>
              <a:rPr lang="es-AR" b="1" dirty="0" smtClean="0">
                <a:latin typeface="Verdana" pitchFamily="34" charset="0"/>
                <a:ea typeface="Verdana" pitchFamily="34" charset="0"/>
                <a:cs typeface="Verdana" pitchFamily="34" charset="0"/>
              </a:rPr>
              <a:t> </a:t>
            </a:r>
            <a:endParaRPr lang="es-AR" b="1" dirty="0">
              <a:latin typeface="Verdana" pitchFamily="34" charset="0"/>
              <a:ea typeface="Verdana" pitchFamily="34" charset="0"/>
              <a:cs typeface="Verdana" pitchFamily="34" charset="0"/>
            </a:endParaRPr>
          </a:p>
          <a:p>
            <a:pPr algn="just"/>
            <a:r>
              <a:rPr lang="es-AR" dirty="0">
                <a:latin typeface="Verdana" pitchFamily="34" charset="0"/>
                <a:ea typeface="Verdana" pitchFamily="34" charset="0"/>
                <a:cs typeface="Verdana" pitchFamily="34" charset="0"/>
              </a:rPr>
              <a:t>Por él se entiende al "Acto Administrativo que aprueba el pago de una factura emitida por un proveedor de Estado cuando </a:t>
            </a:r>
            <a:r>
              <a:rPr lang="es-AR" dirty="0">
                <a:solidFill>
                  <a:srgbClr val="FF0000"/>
                </a:solidFill>
                <a:latin typeface="Verdana" pitchFamily="34" charset="0"/>
                <a:ea typeface="Verdana" pitchFamily="34" charset="0"/>
                <a:cs typeface="Verdana" pitchFamily="34" charset="0"/>
              </a:rPr>
              <a:t>no existe un contrato válido que pueda servir de fundamento del referido desplazamiento patrimonial</a:t>
            </a:r>
            <a:r>
              <a:rPr lang="es-AR" dirty="0">
                <a:latin typeface="Verdana" pitchFamily="34" charset="0"/>
                <a:ea typeface="Verdana" pitchFamily="34" charset="0"/>
                <a:cs typeface="Verdana" pitchFamily="34" charset="0"/>
              </a:rPr>
              <a:t> -en razón de haberse omitido o encontrarse gravemente viciado el procedimiento de selección correspondiente- pero se verifican los extremos que habilitan la invocación de la doctrina del enriquecimiento sin causa”. (MARCHETTI, LUCIANO "¿Legítimo abono? Pagos efectuados por la Administración sin respaldo contractual válido", en El Derecho Administrativo serie especial. El Derecho, 2005. P. 706.).</a:t>
            </a:r>
          </a:p>
          <a:p>
            <a:endParaRPr lang="es-AR" dirty="0"/>
          </a:p>
        </p:txBody>
      </p:sp>
      <p:sp>
        <p:nvSpPr>
          <p:cNvPr id="2" name="1 Título"/>
          <p:cNvSpPr>
            <a:spLocks noGrp="1"/>
          </p:cNvSpPr>
          <p:nvPr>
            <p:ph type="title"/>
          </p:nvPr>
        </p:nvSpPr>
        <p:spPr/>
        <p:txBody>
          <a:bodyPr>
            <a:normAutofit/>
          </a:bodyPr>
          <a:lstStyle/>
          <a:p>
            <a:r>
              <a:rPr lang="es-AR" sz="2800" dirty="0" smtClean="0">
                <a:latin typeface="Verdana" pitchFamily="34" charset="0"/>
                <a:ea typeface="Verdana" pitchFamily="34" charset="0"/>
                <a:cs typeface="Verdana" pitchFamily="34" charset="0"/>
              </a:rPr>
              <a:t>IV. CONCEPTO DE LEGITIMO ABONO.</a:t>
            </a:r>
            <a:endParaRPr lang="es-AR"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883936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pPr algn="just"/>
            <a:endParaRPr lang="es-AR" b="1" u="sng" dirty="0" smtClean="0"/>
          </a:p>
          <a:p>
            <a:pPr algn="just"/>
            <a:r>
              <a:rPr lang="es-AR" b="1" u="sng" dirty="0" smtClean="0">
                <a:latin typeface="Verdana" pitchFamily="34" charset="0"/>
                <a:ea typeface="Verdana" pitchFamily="34" charset="0"/>
                <a:cs typeface="Verdana" pitchFamily="34" charset="0"/>
              </a:rPr>
              <a:t>Ley N°8706. Art</a:t>
            </a:r>
            <a:r>
              <a:rPr lang="es-AR" b="1" u="sng" dirty="0">
                <a:latin typeface="Verdana" pitchFamily="34" charset="0"/>
                <a:ea typeface="Verdana" pitchFamily="34" charset="0"/>
                <a:cs typeface="Verdana" pitchFamily="34" charset="0"/>
              </a:rPr>
              <a:t>. </a:t>
            </a:r>
            <a:r>
              <a:rPr lang="es-AR" b="1" u="sng" dirty="0" smtClean="0">
                <a:latin typeface="Verdana" pitchFamily="34" charset="0"/>
                <a:ea typeface="Verdana" pitchFamily="34" charset="0"/>
                <a:cs typeface="Verdana" pitchFamily="34" charset="0"/>
              </a:rPr>
              <a:t>87:</a:t>
            </a:r>
          </a:p>
          <a:p>
            <a:pPr marL="0" indent="0" algn="just">
              <a:buNone/>
            </a:pPr>
            <a:r>
              <a:rPr lang="es-AR" b="1" dirty="0" smtClean="0">
                <a:latin typeface="Verdana" pitchFamily="34" charset="0"/>
                <a:ea typeface="Verdana" pitchFamily="34" charset="0"/>
                <a:cs typeface="Verdana" pitchFamily="34" charset="0"/>
              </a:rPr>
              <a:t>«</a:t>
            </a:r>
            <a:r>
              <a:rPr lang="es-AR" dirty="0" smtClean="0">
                <a:latin typeface="Verdana" pitchFamily="34" charset="0"/>
                <a:ea typeface="Verdana" pitchFamily="34" charset="0"/>
                <a:cs typeface="Verdana" pitchFamily="34" charset="0"/>
              </a:rPr>
              <a:t>Las </a:t>
            </a:r>
            <a:r>
              <a:rPr lang="es-AR" dirty="0">
                <a:latin typeface="Verdana" pitchFamily="34" charset="0"/>
                <a:ea typeface="Verdana" pitchFamily="34" charset="0"/>
                <a:cs typeface="Verdana" pitchFamily="34" charset="0"/>
              </a:rPr>
              <a:t>erogaciones </a:t>
            </a:r>
            <a:r>
              <a:rPr lang="es-AR" dirty="0">
                <a:solidFill>
                  <a:srgbClr val="FF0000"/>
                </a:solidFill>
                <a:latin typeface="Verdana" pitchFamily="34" charset="0"/>
                <a:ea typeface="Verdana" pitchFamily="34" charset="0"/>
                <a:cs typeface="Verdana" pitchFamily="34" charset="0"/>
              </a:rPr>
              <a:t>no comprometidas </a:t>
            </a:r>
            <a:r>
              <a:rPr lang="es-AR" dirty="0" smtClean="0">
                <a:latin typeface="Verdana" pitchFamily="34" charset="0"/>
                <a:ea typeface="Verdana" pitchFamily="34" charset="0"/>
                <a:cs typeface="Verdana" pitchFamily="34" charset="0"/>
              </a:rPr>
              <a:t>oportunamente </a:t>
            </a:r>
            <a:r>
              <a:rPr lang="es-AR" dirty="0">
                <a:latin typeface="Verdana" pitchFamily="34" charset="0"/>
                <a:ea typeface="Verdana" pitchFamily="34" charset="0"/>
                <a:cs typeface="Verdana" pitchFamily="34" charset="0"/>
              </a:rPr>
              <a:t>se cancelarán con cargo a los créditos de las partidas que correspondan del presupuesto del año en que se reconozcan. Tales erogaciones, en el ámbito del Poder Ejecutivo, podrán ser reconocidas por los funcionarios que al momento del reconocimiento tengan facultad para autorizar el gasto, incluso las erogaciones en personal y en los términos establecidos en el art. 151 de la presente Ley</a:t>
            </a:r>
            <a:r>
              <a:rPr lang="es-AR" dirty="0" smtClean="0">
                <a:latin typeface="Verdana" pitchFamily="34" charset="0"/>
                <a:ea typeface="Verdana" pitchFamily="34" charset="0"/>
                <a:cs typeface="Verdana" pitchFamily="34" charset="0"/>
              </a:rPr>
              <a:t>.</a:t>
            </a:r>
          </a:p>
          <a:p>
            <a:pPr algn="just"/>
            <a:r>
              <a:rPr lang="es-AR" b="1" u="sng" dirty="0" smtClean="0">
                <a:latin typeface="Verdana" pitchFamily="34" charset="0"/>
                <a:ea typeface="Verdana" pitchFamily="34" charset="0"/>
                <a:cs typeface="Verdana" pitchFamily="34" charset="0"/>
              </a:rPr>
              <a:t>Decreto N°1000/15: art. 87:</a:t>
            </a:r>
            <a:r>
              <a:rPr lang="es-AR" dirty="0" smtClean="0">
                <a:latin typeface="Verdana" pitchFamily="34" charset="0"/>
                <a:ea typeface="Verdana" pitchFamily="34" charset="0"/>
                <a:cs typeface="Verdana" pitchFamily="34" charset="0"/>
              </a:rPr>
              <a:t> </a:t>
            </a:r>
          </a:p>
          <a:p>
            <a:pPr marL="0" indent="0" algn="just">
              <a:buNone/>
            </a:pPr>
            <a:r>
              <a:rPr lang="es-AR" dirty="0">
                <a:latin typeface="Verdana" pitchFamily="34" charset="0"/>
                <a:ea typeface="Verdana" pitchFamily="34" charset="0"/>
                <a:cs typeface="Verdana" pitchFamily="34" charset="0"/>
              </a:rPr>
              <a:t> </a:t>
            </a:r>
            <a:r>
              <a:rPr lang="es-AR" dirty="0" smtClean="0">
                <a:latin typeface="Verdana" pitchFamily="34" charset="0"/>
                <a:ea typeface="Verdana" pitchFamily="34" charset="0"/>
                <a:cs typeface="Verdana" pitchFamily="34" charset="0"/>
              </a:rPr>
              <a:t>«Sin necesidad de reglamentar». </a:t>
            </a:r>
            <a:endParaRPr lang="es-AR" dirty="0">
              <a:latin typeface="Verdana" pitchFamily="34" charset="0"/>
              <a:ea typeface="Verdana" pitchFamily="34" charset="0"/>
              <a:cs typeface="Verdana" pitchFamily="34" charset="0"/>
            </a:endParaRPr>
          </a:p>
          <a:p>
            <a:endParaRPr lang="es-AR" dirty="0">
              <a:latin typeface="Verdana" pitchFamily="34" charset="0"/>
              <a:ea typeface="Verdana" pitchFamily="34" charset="0"/>
              <a:cs typeface="Verdana" pitchFamily="34" charset="0"/>
            </a:endParaRPr>
          </a:p>
        </p:txBody>
      </p:sp>
      <p:sp>
        <p:nvSpPr>
          <p:cNvPr id="2" name="1 Título"/>
          <p:cNvSpPr>
            <a:spLocks noGrp="1"/>
          </p:cNvSpPr>
          <p:nvPr>
            <p:ph type="title"/>
          </p:nvPr>
        </p:nvSpPr>
        <p:spPr/>
        <p:txBody>
          <a:bodyPr>
            <a:noAutofit/>
          </a:bodyPr>
          <a:lstStyle/>
          <a:p>
            <a:r>
              <a:rPr lang="es-AR" sz="2400" b="1" dirty="0" smtClean="0">
                <a:latin typeface="Verdana" pitchFamily="34" charset="0"/>
                <a:ea typeface="Verdana" pitchFamily="34" charset="0"/>
                <a:cs typeface="Verdana" pitchFamily="34" charset="0"/>
              </a:rPr>
              <a:t>IV. A) Primer tipo de legítimo abono. Art. 87 Ley N°8706.</a:t>
            </a:r>
            <a:br>
              <a:rPr lang="es-AR" sz="2400" b="1" dirty="0" smtClean="0">
                <a:latin typeface="Verdana" pitchFamily="34" charset="0"/>
                <a:ea typeface="Verdana" pitchFamily="34" charset="0"/>
                <a:cs typeface="Verdana" pitchFamily="34" charset="0"/>
              </a:rPr>
            </a:br>
            <a:r>
              <a:rPr lang="es-AR" sz="2400" b="1" dirty="0" smtClean="0">
                <a:latin typeface="Verdana" pitchFamily="34" charset="0"/>
                <a:ea typeface="Verdana" pitchFamily="34" charset="0"/>
                <a:cs typeface="Verdana" pitchFamily="34" charset="0"/>
              </a:rPr>
              <a:t>(¿deuda de ejercicio anterior?</a:t>
            </a:r>
            <a:br>
              <a:rPr lang="es-AR" sz="2400" b="1" dirty="0" smtClean="0">
                <a:latin typeface="Verdana" pitchFamily="34" charset="0"/>
                <a:ea typeface="Verdana" pitchFamily="34" charset="0"/>
                <a:cs typeface="Verdana" pitchFamily="34" charset="0"/>
              </a:rPr>
            </a:br>
            <a:r>
              <a:rPr lang="es-AR" sz="2400" b="1" dirty="0" smtClean="0">
                <a:latin typeface="Verdana" pitchFamily="34" charset="0"/>
                <a:ea typeface="Verdana" pitchFamily="34" charset="0"/>
                <a:cs typeface="Verdana" pitchFamily="34" charset="0"/>
              </a:rPr>
              <a:t>Art. 15 Ley  N°9122/7 </a:t>
            </a:r>
            <a:r>
              <a:rPr lang="es-AR" sz="2400" b="1" dirty="0" err="1" smtClean="0">
                <a:latin typeface="Verdana" pitchFamily="34" charset="0"/>
                <a:ea typeface="Verdana" pitchFamily="34" charset="0"/>
                <a:cs typeface="Verdana" pitchFamily="34" charset="0"/>
              </a:rPr>
              <a:t>Dec</a:t>
            </a:r>
            <a:r>
              <a:rPr lang="es-AR" sz="2400" b="1" dirty="0" smtClean="0">
                <a:latin typeface="Verdana" pitchFamily="34" charset="0"/>
                <a:ea typeface="Verdana" pitchFamily="34" charset="0"/>
                <a:cs typeface="Verdana" pitchFamily="34" charset="0"/>
              </a:rPr>
              <a:t>. N°2356/18</a:t>
            </a:r>
            <a:r>
              <a:rPr lang="es-AR" sz="2400" dirty="0" smtClean="0"/>
              <a:t>) </a:t>
            </a:r>
            <a:endParaRPr lang="es-AR" sz="2400" dirty="0"/>
          </a:p>
        </p:txBody>
      </p:sp>
    </p:spTree>
    <p:extLst>
      <p:ext uri="{BB962C8B-B14F-4D97-AF65-F5344CB8AC3E}">
        <p14:creationId xmlns:p14="http://schemas.microsoft.com/office/powerpoint/2010/main" val="3429879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pPr algn="just"/>
            <a:r>
              <a:rPr lang="es-ES" b="1" dirty="0" smtClean="0">
                <a:latin typeface="Verdana" pitchFamily="34" charset="0"/>
              </a:rPr>
              <a:t>Ley Nº8706: Art. 92: </a:t>
            </a:r>
            <a:r>
              <a:rPr lang="es-ES" dirty="0" smtClean="0">
                <a:latin typeface="Verdana" pitchFamily="34" charset="0"/>
              </a:rPr>
              <a:t>“En </a:t>
            </a:r>
            <a:r>
              <a:rPr lang="es-ES" dirty="0">
                <a:latin typeface="Verdana" pitchFamily="34" charset="0"/>
              </a:rPr>
              <a:t>materia de presupuesto </a:t>
            </a:r>
            <a:r>
              <a:rPr lang="es-ES" dirty="0" smtClean="0">
                <a:latin typeface="Verdana" pitchFamily="34" charset="0"/>
              </a:rPr>
              <a:t>de </a:t>
            </a:r>
            <a:r>
              <a:rPr lang="es-ES" dirty="0">
                <a:latin typeface="Verdana" pitchFamily="34" charset="0"/>
              </a:rPr>
              <a:t>erogaciones se registrarán </a:t>
            </a:r>
            <a:r>
              <a:rPr lang="es-ES" dirty="0" smtClean="0">
                <a:latin typeface="Verdana" pitchFamily="34" charset="0"/>
              </a:rPr>
              <a:t>las  etapas </a:t>
            </a:r>
            <a:r>
              <a:rPr lang="es-ES" dirty="0">
                <a:latin typeface="Verdana" pitchFamily="34" charset="0"/>
              </a:rPr>
              <a:t>de la afectación preventiva, compromiso, devengado, </a:t>
            </a:r>
            <a:r>
              <a:rPr lang="es-ES" dirty="0" smtClean="0">
                <a:latin typeface="Verdana" pitchFamily="34" charset="0"/>
              </a:rPr>
              <a:t> mandado </a:t>
            </a:r>
            <a:r>
              <a:rPr lang="es-ES" dirty="0">
                <a:latin typeface="Verdana" pitchFamily="34" charset="0"/>
              </a:rPr>
              <a:t>a pagar y pagado, representando cada una de ellas lo </a:t>
            </a:r>
            <a:r>
              <a:rPr lang="es-ES" dirty="0" smtClean="0">
                <a:latin typeface="Verdana" pitchFamily="34" charset="0"/>
              </a:rPr>
              <a:t> siguiente</a:t>
            </a:r>
            <a:r>
              <a:rPr lang="es-ES" dirty="0">
                <a:latin typeface="Verdana" pitchFamily="34" charset="0"/>
              </a:rPr>
              <a:t>:</a:t>
            </a:r>
          </a:p>
          <a:p>
            <a:pPr algn="just"/>
            <a:r>
              <a:rPr lang="es-ES" b="1" dirty="0" smtClean="0">
                <a:latin typeface="Verdana" pitchFamily="34" charset="0"/>
              </a:rPr>
              <a:t>a. Afectación </a:t>
            </a:r>
            <a:r>
              <a:rPr lang="es-ES" b="1" dirty="0">
                <a:latin typeface="Verdana" pitchFamily="34" charset="0"/>
              </a:rPr>
              <a:t>preventiva: </a:t>
            </a:r>
            <a:r>
              <a:rPr lang="es-ES" dirty="0">
                <a:latin typeface="Verdana" pitchFamily="34" charset="0"/>
              </a:rPr>
              <a:t>constituye la reserva de </a:t>
            </a:r>
            <a:r>
              <a:rPr lang="es-ES" dirty="0" smtClean="0">
                <a:latin typeface="Verdana" pitchFamily="34" charset="0"/>
              </a:rPr>
              <a:t>partida  presupuestaria </a:t>
            </a:r>
            <a:r>
              <a:rPr lang="es-ES" dirty="0">
                <a:latin typeface="Verdana" pitchFamily="34" charset="0"/>
              </a:rPr>
              <a:t>previa a la </a:t>
            </a:r>
            <a:r>
              <a:rPr lang="es-ES" dirty="0" smtClean="0">
                <a:latin typeface="Verdana" pitchFamily="34" charset="0"/>
              </a:rPr>
              <a:t>autorización </a:t>
            </a:r>
            <a:r>
              <a:rPr lang="es-ES" dirty="0">
                <a:latin typeface="Verdana" pitchFamily="34" charset="0"/>
              </a:rPr>
              <a:t>del gasto cuyo </a:t>
            </a:r>
            <a:r>
              <a:rPr lang="es-ES" dirty="0" smtClean="0">
                <a:latin typeface="Verdana" pitchFamily="34" charset="0"/>
              </a:rPr>
              <a:t> objetivo </a:t>
            </a:r>
            <a:r>
              <a:rPr lang="es-ES" dirty="0">
                <a:latin typeface="Verdana" pitchFamily="34" charset="0"/>
              </a:rPr>
              <a:t>sea disponer el uso de la misma.</a:t>
            </a:r>
          </a:p>
          <a:p>
            <a:pPr algn="just"/>
            <a:r>
              <a:rPr lang="es-ES" b="1" dirty="0" smtClean="0">
                <a:latin typeface="Verdana" pitchFamily="34" charset="0"/>
              </a:rPr>
              <a:t>b. Compromiso</a:t>
            </a:r>
            <a:r>
              <a:rPr lang="es-ES" b="1" dirty="0">
                <a:latin typeface="Verdana" pitchFamily="34" charset="0"/>
              </a:rPr>
              <a:t>:</a:t>
            </a:r>
            <a:r>
              <a:rPr lang="es-ES" dirty="0">
                <a:latin typeface="Verdana" pitchFamily="34" charset="0"/>
              </a:rPr>
              <a:t> constituye el acto de autoridad competente en </a:t>
            </a:r>
            <a:r>
              <a:rPr lang="es-ES" dirty="0" smtClean="0">
                <a:latin typeface="Verdana" pitchFamily="34" charset="0"/>
              </a:rPr>
              <a:t> virtud </a:t>
            </a:r>
            <a:r>
              <a:rPr lang="es-ES" dirty="0">
                <a:latin typeface="Verdana" pitchFamily="34" charset="0"/>
              </a:rPr>
              <a:t>del cual los créditos se destinan definitivamente a la </a:t>
            </a:r>
            <a:r>
              <a:rPr lang="es-ES" dirty="0" smtClean="0">
                <a:latin typeface="Verdana" pitchFamily="34" charset="0"/>
              </a:rPr>
              <a:t> realización </a:t>
            </a:r>
            <a:r>
              <a:rPr lang="es-ES" dirty="0">
                <a:latin typeface="Verdana" pitchFamily="34" charset="0"/>
              </a:rPr>
              <a:t>del gasto, originando una relación jurídica con </a:t>
            </a:r>
            <a:r>
              <a:rPr lang="es-ES" dirty="0" smtClean="0">
                <a:latin typeface="Verdana" pitchFamily="34" charset="0"/>
              </a:rPr>
              <a:t> terceros. </a:t>
            </a:r>
            <a:endParaRPr lang="es-ES" dirty="0">
              <a:latin typeface="Verdana" pitchFamily="34" charset="0"/>
            </a:endParaRPr>
          </a:p>
          <a:p>
            <a:pPr algn="just"/>
            <a:r>
              <a:rPr lang="es-ES" b="1" dirty="0">
                <a:latin typeface="Verdana" pitchFamily="34" charset="0"/>
              </a:rPr>
              <a:t>c</a:t>
            </a:r>
            <a:r>
              <a:rPr lang="es-ES" b="1" dirty="0" smtClean="0">
                <a:latin typeface="Verdana" pitchFamily="34" charset="0"/>
              </a:rPr>
              <a:t>. Devengado</a:t>
            </a:r>
            <a:r>
              <a:rPr lang="es-ES" b="1" dirty="0">
                <a:latin typeface="Verdana" pitchFamily="34" charset="0"/>
              </a:rPr>
              <a:t>: </a:t>
            </a:r>
            <a:r>
              <a:rPr lang="es-ES" dirty="0">
                <a:latin typeface="Verdana" pitchFamily="34" charset="0"/>
              </a:rPr>
              <a:t>se origina en la recepción de los bienes o </a:t>
            </a:r>
            <a:r>
              <a:rPr lang="es-ES" dirty="0" smtClean="0">
                <a:latin typeface="Verdana" pitchFamily="34" charset="0"/>
              </a:rPr>
              <a:t> prestación </a:t>
            </a:r>
            <a:r>
              <a:rPr lang="es-ES" dirty="0">
                <a:latin typeface="Verdana" pitchFamily="34" charset="0"/>
              </a:rPr>
              <a:t>de servicios de acuerdo a las condiciones </a:t>
            </a:r>
            <a:r>
              <a:rPr lang="es-ES" dirty="0" smtClean="0">
                <a:latin typeface="Verdana" pitchFamily="34" charset="0"/>
              </a:rPr>
              <a:t> establecidas </a:t>
            </a:r>
            <a:r>
              <a:rPr lang="es-ES" dirty="0">
                <a:latin typeface="Verdana" pitchFamily="34" charset="0"/>
              </a:rPr>
              <a:t>en el acto motivo del compromiso</a:t>
            </a:r>
            <a:r>
              <a:rPr lang="es-ES" dirty="0" smtClean="0">
                <a:latin typeface="Verdana" pitchFamily="34" charset="0"/>
              </a:rPr>
              <a:t>. Es </a:t>
            </a:r>
            <a:r>
              <a:rPr lang="es-ES" dirty="0">
                <a:latin typeface="Verdana" pitchFamily="34" charset="0"/>
              </a:rPr>
              <a:t>el momento en el cual se produce una modificación </a:t>
            </a:r>
            <a:r>
              <a:rPr lang="es-ES" dirty="0" smtClean="0">
                <a:latin typeface="Verdana" pitchFamily="34" charset="0"/>
              </a:rPr>
              <a:t>cualitativa </a:t>
            </a:r>
            <a:r>
              <a:rPr lang="es-ES" dirty="0">
                <a:latin typeface="Verdana" pitchFamily="34" charset="0"/>
              </a:rPr>
              <a:t>y/o cuantitativa en la </a:t>
            </a:r>
            <a:r>
              <a:rPr lang="es-ES" dirty="0" smtClean="0">
                <a:latin typeface="Verdana" pitchFamily="34" charset="0"/>
              </a:rPr>
              <a:t>composición </a:t>
            </a:r>
            <a:r>
              <a:rPr lang="es-ES" dirty="0">
                <a:latin typeface="Verdana" pitchFamily="34" charset="0"/>
              </a:rPr>
              <a:t>del patrimonio </a:t>
            </a:r>
            <a:r>
              <a:rPr lang="es-ES" dirty="0" smtClean="0">
                <a:latin typeface="Verdana" pitchFamily="34" charset="0"/>
              </a:rPr>
              <a:t>de </a:t>
            </a:r>
            <a:r>
              <a:rPr lang="es-ES" dirty="0">
                <a:latin typeface="Verdana" pitchFamily="34" charset="0"/>
              </a:rPr>
              <a:t>la Administración Provincial. </a:t>
            </a:r>
            <a:r>
              <a:rPr lang="es-ES" dirty="0" smtClean="0">
                <a:latin typeface="Verdana" pitchFamily="34" charset="0"/>
              </a:rPr>
              <a:t>..”.</a:t>
            </a:r>
            <a:endParaRPr lang="es-ES" dirty="0">
              <a:latin typeface="Verdana" pitchFamily="34" charset="0"/>
            </a:endParaRPr>
          </a:p>
          <a:p>
            <a:endParaRPr lang="es-AR" dirty="0"/>
          </a:p>
        </p:txBody>
      </p:sp>
      <p:sp>
        <p:nvSpPr>
          <p:cNvPr id="3" name="2 Título"/>
          <p:cNvSpPr>
            <a:spLocks noGrp="1"/>
          </p:cNvSpPr>
          <p:nvPr>
            <p:ph type="title"/>
          </p:nvPr>
        </p:nvSpPr>
        <p:spPr/>
        <p:txBody>
          <a:bodyPr/>
          <a:lstStyle/>
          <a:p>
            <a:r>
              <a:rPr lang="es-AR" sz="2400" b="1" dirty="0">
                <a:latin typeface="Verdana" pitchFamily="34" charset="0"/>
                <a:ea typeface="Verdana" pitchFamily="34" charset="0"/>
                <a:cs typeface="Verdana" pitchFamily="34" charset="0"/>
              </a:rPr>
              <a:t>IV. A) Primer tipo de legítimo abono. Art. 87 Ley N°8706.</a:t>
            </a:r>
            <a:br>
              <a:rPr lang="es-AR" sz="2400" b="1" dirty="0">
                <a:latin typeface="Verdana" pitchFamily="34" charset="0"/>
                <a:ea typeface="Verdana" pitchFamily="34" charset="0"/>
                <a:cs typeface="Verdana" pitchFamily="34" charset="0"/>
              </a:rPr>
            </a:br>
            <a:r>
              <a:rPr lang="es-AR" sz="2400" b="1" dirty="0">
                <a:latin typeface="Verdana" pitchFamily="34" charset="0"/>
                <a:ea typeface="Verdana" pitchFamily="34" charset="0"/>
                <a:cs typeface="Verdana" pitchFamily="34" charset="0"/>
              </a:rPr>
              <a:t>(¿deuda de ejercicio anterior?</a:t>
            </a:r>
            <a:br>
              <a:rPr lang="es-AR" sz="2400" b="1" dirty="0">
                <a:latin typeface="Verdana" pitchFamily="34" charset="0"/>
                <a:ea typeface="Verdana" pitchFamily="34" charset="0"/>
                <a:cs typeface="Verdana" pitchFamily="34" charset="0"/>
              </a:rPr>
            </a:br>
            <a:r>
              <a:rPr lang="es-AR" sz="2400" b="1" dirty="0" smtClean="0">
                <a:latin typeface="Verdana" pitchFamily="34" charset="0"/>
                <a:ea typeface="Verdana" pitchFamily="34" charset="0"/>
                <a:cs typeface="Verdana" pitchFamily="34" charset="0"/>
              </a:rPr>
              <a:t>Análogo a Art</a:t>
            </a:r>
            <a:r>
              <a:rPr lang="es-AR" sz="2400" b="1" dirty="0">
                <a:latin typeface="Verdana" pitchFamily="34" charset="0"/>
                <a:ea typeface="Verdana" pitchFamily="34" charset="0"/>
                <a:cs typeface="Verdana" pitchFamily="34" charset="0"/>
              </a:rPr>
              <a:t>. 15 Ley  N°9122/7 </a:t>
            </a:r>
            <a:r>
              <a:rPr lang="es-AR" sz="2400" b="1" dirty="0" err="1">
                <a:latin typeface="Verdana" pitchFamily="34" charset="0"/>
                <a:ea typeface="Verdana" pitchFamily="34" charset="0"/>
                <a:cs typeface="Verdana" pitchFamily="34" charset="0"/>
              </a:rPr>
              <a:t>Dec</a:t>
            </a:r>
            <a:r>
              <a:rPr lang="es-AR" sz="2400" b="1" dirty="0">
                <a:latin typeface="Verdana" pitchFamily="34" charset="0"/>
                <a:ea typeface="Verdana" pitchFamily="34" charset="0"/>
                <a:cs typeface="Verdana" pitchFamily="34" charset="0"/>
              </a:rPr>
              <a:t>. N°2356/18</a:t>
            </a:r>
            <a:r>
              <a:rPr lang="es-AR" sz="2400" dirty="0" smtClean="0">
                <a:latin typeface="Verdana" pitchFamily="34" charset="0"/>
              </a:rPr>
              <a:t>). </a:t>
            </a:r>
            <a:endParaRPr lang="es-AR" sz="2400" dirty="0">
              <a:latin typeface="Verdana" pitchFamily="34" charset="0"/>
            </a:endParaRPr>
          </a:p>
        </p:txBody>
      </p:sp>
    </p:spTree>
    <p:extLst>
      <p:ext uri="{BB962C8B-B14F-4D97-AF65-F5344CB8AC3E}">
        <p14:creationId xmlns:p14="http://schemas.microsoft.com/office/powerpoint/2010/main" val="3995500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AR" dirty="0" smtClean="0">
              <a:solidFill>
                <a:srgbClr val="FF0000"/>
              </a:solidFill>
            </a:endParaRPr>
          </a:p>
          <a:p>
            <a:pPr algn="just"/>
            <a:r>
              <a:rPr lang="es-AR" dirty="0" smtClean="0">
                <a:solidFill>
                  <a:srgbClr val="FF0000"/>
                </a:solidFill>
                <a:latin typeface="Verdana" pitchFamily="34" charset="0"/>
                <a:ea typeface="Verdana" pitchFamily="34" charset="0"/>
                <a:cs typeface="Verdana" pitchFamily="34" charset="0"/>
              </a:rPr>
              <a:t>NO SERIA  un verdadero supuesto de «legítimo abono» según tratamiento doctrinario (VER CONCEPTO) y jurisprudencial (por carencia de los requisitos a tal efecto).</a:t>
            </a:r>
          </a:p>
          <a:p>
            <a:pPr algn="just"/>
            <a:endParaRPr lang="es-AR" dirty="0" smtClean="0">
              <a:solidFill>
                <a:srgbClr val="FF0000"/>
              </a:solidFill>
              <a:latin typeface="Verdana" pitchFamily="34" charset="0"/>
              <a:ea typeface="Verdana" pitchFamily="34" charset="0"/>
              <a:cs typeface="Verdana" pitchFamily="34" charset="0"/>
            </a:endParaRPr>
          </a:p>
          <a:p>
            <a:pPr algn="just"/>
            <a:r>
              <a:rPr lang="es-AR" dirty="0" smtClean="0">
                <a:solidFill>
                  <a:srgbClr val="FF0000"/>
                </a:solidFill>
                <a:latin typeface="Verdana" pitchFamily="34" charset="0"/>
                <a:ea typeface="Verdana" pitchFamily="34" charset="0"/>
                <a:cs typeface="Verdana" pitchFamily="34" charset="0"/>
              </a:rPr>
              <a:t>Por esta misma razón, NO SERÍA NECESARIO, en principio, acreditar TODOS los recaudos del art. 151 del Decreto N°1000/15. </a:t>
            </a:r>
            <a:endParaRPr lang="es-AR" dirty="0">
              <a:solidFill>
                <a:srgbClr val="FF0000"/>
              </a:solidFill>
              <a:latin typeface="Verdana" pitchFamily="34" charset="0"/>
              <a:ea typeface="Verdana" pitchFamily="34" charset="0"/>
              <a:cs typeface="Verdana" pitchFamily="34" charset="0"/>
            </a:endParaRPr>
          </a:p>
        </p:txBody>
      </p:sp>
      <p:sp>
        <p:nvSpPr>
          <p:cNvPr id="2" name="1 Título"/>
          <p:cNvSpPr>
            <a:spLocks noGrp="1"/>
          </p:cNvSpPr>
          <p:nvPr>
            <p:ph type="title"/>
          </p:nvPr>
        </p:nvSpPr>
        <p:spPr/>
        <p:txBody>
          <a:bodyPr>
            <a:noAutofit/>
          </a:bodyPr>
          <a:lstStyle/>
          <a:p>
            <a:r>
              <a:rPr lang="es-AR" sz="2400" b="1" dirty="0" smtClean="0">
                <a:latin typeface="Verdana" pitchFamily="34" charset="0"/>
                <a:ea typeface="Verdana" pitchFamily="34" charset="0"/>
                <a:cs typeface="Verdana" pitchFamily="34" charset="0"/>
              </a:rPr>
              <a:t>IV. A) Primer </a:t>
            </a:r>
            <a:r>
              <a:rPr lang="es-AR" sz="2400" b="1" dirty="0">
                <a:latin typeface="Verdana" pitchFamily="34" charset="0"/>
                <a:ea typeface="Verdana" pitchFamily="34" charset="0"/>
                <a:cs typeface="Verdana" pitchFamily="34" charset="0"/>
              </a:rPr>
              <a:t>tipo de legítimo abono.</a:t>
            </a:r>
            <a:br>
              <a:rPr lang="es-AR" sz="2400" b="1" dirty="0">
                <a:latin typeface="Verdana" pitchFamily="34" charset="0"/>
                <a:ea typeface="Verdana" pitchFamily="34" charset="0"/>
                <a:cs typeface="Verdana" pitchFamily="34" charset="0"/>
              </a:rPr>
            </a:br>
            <a:r>
              <a:rPr lang="es-AR" sz="2400" b="1" dirty="0">
                <a:latin typeface="Verdana" pitchFamily="34" charset="0"/>
                <a:ea typeface="Verdana" pitchFamily="34" charset="0"/>
                <a:cs typeface="Verdana" pitchFamily="34" charset="0"/>
              </a:rPr>
              <a:t>(¿deuda de ejercicio anterior?</a:t>
            </a:r>
            <a:br>
              <a:rPr lang="es-AR" sz="2400" b="1" dirty="0">
                <a:latin typeface="Verdana" pitchFamily="34" charset="0"/>
                <a:ea typeface="Verdana" pitchFamily="34" charset="0"/>
                <a:cs typeface="Verdana" pitchFamily="34" charset="0"/>
              </a:rPr>
            </a:br>
            <a:r>
              <a:rPr lang="es-AR" sz="2400" b="1" dirty="0">
                <a:latin typeface="Verdana" pitchFamily="34" charset="0"/>
                <a:ea typeface="Verdana" pitchFamily="34" charset="0"/>
                <a:cs typeface="Verdana" pitchFamily="34" charset="0"/>
              </a:rPr>
              <a:t>Art. 15 Ley  N°9122/7 </a:t>
            </a:r>
            <a:r>
              <a:rPr lang="es-AR" sz="2400" b="1" dirty="0" err="1">
                <a:latin typeface="Verdana" pitchFamily="34" charset="0"/>
                <a:ea typeface="Verdana" pitchFamily="34" charset="0"/>
                <a:cs typeface="Verdana" pitchFamily="34" charset="0"/>
              </a:rPr>
              <a:t>Dec</a:t>
            </a:r>
            <a:r>
              <a:rPr lang="es-AR" sz="2400" b="1" dirty="0">
                <a:latin typeface="Verdana" pitchFamily="34" charset="0"/>
                <a:ea typeface="Verdana" pitchFamily="34" charset="0"/>
                <a:cs typeface="Verdana" pitchFamily="34" charset="0"/>
              </a:rPr>
              <a:t>. N°2356/18</a:t>
            </a:r>
            <a:r>
              <a:rPr lang="es-AR" sz="2400" dirty="0">
                <a:latin typeface="Verdana" pitchFamily="34" charset="0"/>
                <a:ea typeface="Verdana" pitchFamily="34" charset="0"/>
                <a:cs typeface="Verdana" pitchFamily="34" charset="0"/>
              </a:rPr>
              <a:t>) </a:t>
            </a:r>
          </a:p>
        </p:txBody>
      </p:sp>
    </p:spTree>
    <p:extLst>
      <p:ext uri="{BB962C8B-B14F-4D97-AF65-F5344CB8AC3E}">
        <p14:creationId xmlns:p14="http://schemas.microsoft.com/office/powerpoint/2010/main" val="812929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25000" lnSpcReduction="20000"/>
          </a:bodyPr>
          <a:lstStyle/>
          <a:p>
            <a:pPr algn="just"/>
            <a:r>
              <a:rPr lang="es-ES" sz="6400" b="1" u="sng" dirty="0" smtClean="0">
                <a:latin typeface="Verdana" pitchFamily="34" charset="0"/>
                <a:ea typeface="Verdana" pitchFamily="34" charset="0"/>
                <a:cs typeface="Verdana" pitchFamily="34" charset="0"/>
              </a:rPr>
              <a:t>2. NACION</a:t>
            </a:r>
            <a:r>
              <a:rPr lang="es-ES" sz="6400" b="1" dirty="0">
                <a:latin typeface="Verdana" pitchFamily="34" charset="0"/>
                <a:ea typeface="Verdana" pitchFamily="34" charset="0"/>
                <a:cs typeface="Verdana" pitchFamily="34" charset="0"/>
              </a:rPr>
              <a:t>:</a:t>
            </a:r>
            <a:r>
              <a:rPr lang="es-ES" b="1" dirty="0">
                <a:latin typeface="Verdana" pitchFamily="34" charset="0"/>
                <a:ea typeface="Verdana" pitchFamily="34" charset="0"/>
                <a:cs typeface="Verdana" pitchFamily="34" charset="0"/>
              </a:rPr>
              <a:t> 	</a:t>
            </a:r>
            <a:endParaRPr lang="es-ES" b="1" dirty="0" smtClean="0">
              <a:latin typeface="Verdana" pitchFamily="34" charset="0"/>
              <a:ea typeface="Verdana" pitchFamily="34" charset="0"/>
              <a:cs typeface="Verdana" pitchFamily="34" charset="0"/>
            </a:endParaRPr>
          </a:p>
          <a:p>
            <a:pPr marL="1508760" lvl="4" indent="0" algn="just">
              <a:buNone/>
            </a:pPr>
            <a:r>
              <a:rPr lang="es-ES" sz="6400" b="1" dirty="0" smtClean="0">
                <a:latin typeface="Verdana" pitchFamily="34" charset="0"/>
                <a:ea typeface="Verdana" pitchFamily="34" charset="0"/>
                <a:cs typeface="Verdana" pitchFamily="34" charset="0"/>
              </a:rPr>
              <a:t>	</a:t>
            </a:r>
            <a:r>
              <a:rPr lang="es-ES" sz="6400" b="1" u="sng" dirty="0" smtClean="0">
                <a:latin typeface="Verdana" pitchFamily="34" charset="0"/>
                <a:ea typeface="Verdana" pitchFamily="34" charset="0"/>
                <a:cs typeface="Verdana" pitchFamily="34" charset="0"/>
              </a:rPr>
              <a:t>1.ETAPA </a:t>
            </a:r>
            <a:r>
              <a:rPr lang="es-ES" sz="6400" b="1" u="sng" dirty="0">
                <a:latin typeface="Verdana" pitchFamily="34" charset="0"/>
                <a:ea typeface="Verdana" pitchFamily="34" charset="0"/>
                <a:cs typeface="Verdana" pitchFamily="34" charset="0"/>
              </a:rPr>
              <a:t>INICIAL DE LA CSJN:</a:t>
            </a:r>
            <a:r>
              <a:rPr lang="es-ES" sz="6400" dirty="0">
                <a:latin typeface="Verdana" pitchFamily="34" charset="0"/>
                <a:ea typeface="Verdana" pitchFamily="34" charset="0"/>
                <a:cs typeface="Verdana" pitchFamily="34" charset="0"/>
              </a:rPr>
              <a:t> </a:t>
            </a:r>
            <a:endParaRPr lang="es-ES" sz="6400" dirty="0" smtClean="0">
              <a:latin typeface="Verdana" pitchFamily="34" charset="0"/>
              <a:ea typeface="Verdana" pitchFamily="34" charset="0"/>
              <a:cs typeface="Verdana" pitchFamily="34" charset="0"/>
            </a:endParaRPr>
          </a:p>
          <a:p>
            <a:pPr marL="0" indent="0" algn="just">
              <a:buNone/>
            </a:pPr>
            <a:r>
              <a:rPr lang="es-ES" sz="6400" dirty="0" smtClean="0">
                <a:latin typeface="Verdana" pitchFamily="34" charset="0"/>
                <a:ea typeface="Verdana" pitchFamily="34" charset="0"/>
                <a:cs typeface="Verdana" pitchFamily="34" charset="0"/>
              </a:rPr>
              <a:t>(Siguiendo </a:t>
            </a:r>
            <a:r>
              <a:rPr lang="es-ES" sz="6400" dirty="0">
                <a:latin typeface="Verdana" pitchFamily="34" charset="0"/>
                <a:ea typeface="Verdana" pitchFamily="34" charset="0"/>
                <a:cs typeface="Verdana" pitchFamily="34" charset="0"/>
              </a:rPr>
              <a:t>criterio de M. </a:t>
            </a:r>
            <a:r>
              <a:rPr lang="es-ES" sz="6400" dirty="0" err="1">
                <a:latin typeface="Verdana" pitchFamily="34" charset="0"/>
                <a:ea typeface="Verdana" pitchFamily="34" charset="0"/>
                <a:cs typeface="Verdana" pitchFamily="34" charset="0"/>
              </a:rPr>
              <a:t>Marienhoff</a:t>
            </a:r>
            <a:r>
              <a:rPr lang="es-ES" sz="6400" dirty="0">
                <a:latin typeface="Verdana" pitchFamily="34" charset="0"/>
                <a:ea typeface="Verdana" pitchFamily="34" charset="0"/>
                <a:cs typeface="Verdana" pitchFamily="34" charset="0"/>
              </a:rPr>
              <a:t>) se inclina por la teoría de la “libre elección del procedimiento” (caso “Meridiano SCA c/Administración General de Puertos, 24/04/79 LL 1979-C, 84). En contra caso “Schmidt (24/11/37) pero solo aplicable cuando una norma imponía la Licitación Pública como procedimiento para contratar .</a:t>
            </a:r>
            <a:br>
              <a:rPr lang="es-ES" sz="6400" dirty="0">
                <a:latin typeface="Verdana" pitchFamily="34" charset="0"/>
                <a:ea typeface="Verdana" pitchFamily="34" charset="0"/>
                <a:cs typeface="Verdana" pitchFamily="34" charset="0"/>
              </a:rPr>
            </a:br>
            <a:r>
              <a:rPr lang="es-ES" sz="6400" dirty="0">
                <a:latin typeface="Verdana" pitchFamily="34" charset="0"/>
                <a:ea typeface="Verdana" pitchFamily="34" charset="0"/>
                <a:cs typeface="Verdana" pitchFamily="34" charset="0"/>
              </a:rPr>
              <a:t>		</a:t>
            </a:r>
            <a:br>
              <a:rPr lang="es-ES" sz="6400" dirty="0">
                <a:latin typeface="Verdana" pitchFamily="34" charset="0"/>
                <a:ea typeface="Verdana" pitchFamily="34" charset="0"/>
                <a:cs typeface="Verdana" pitchFamily="34" charset="0"/>
              </a:rPr>
            </a:br>
            <a:r>
              <a:rPr lang="es-ES" sz="6400" b="1" dirty="0">
                <a:latin typeface="Verdana" pitchFamily="34" charset="0"/>
                <a:ea typeface="Verdana" pitchFamily="34" charset="0"/>
                <a:cs typeface="Verdana" pitchFamily="34" charset="0"/>
              </a:rPr>
              <a:t>		</a:t>
            </a:r>
            <a:r>
              <a:rPr lang="es-ES" sz="6400" b="1" u="sng" dirty="0" smtClean="0">
                <a:latin typeface="Verdana" pitchFamily="34" charset="0"/>
                <a:ea typeface="Verdana" pitchFamily="34" charset="0"/>
                <a:cs typeface="Verdana" pitchFamily="34" charset="0"/>
              </a:rPr>
              <a:t>2.LEGISLACIÓN NACIONAL:</a:t>
            </a:r>
          </a:p>
          <a:p>
            <a:pPr marL="0" indent="0" algn="just">
              <a:buNone/>
            </a:pPr>
            <a:r>
              <a:rPr lang="es-ES" sz="6400" dirty="0">
                <a:latin typeface="Verdana" pitchFamily="34" charset="0"/>
                <a:ea typeface="Verdana" pitchFamily="34" charset="0"/>
                <a:cs typeface="Verdana" pitchFamily="34" charset="0"/>
              </a:rPr>
              <a:t/>
            </a:r>
            <a:br>
              <a:rPr lang="es-ES" sz="6400" dirty="0">
                <a:latin typeface="Verdana" pitchFamily="34" charset="0"/>
                <a:ea typeface="Verdana" pitchFamily="34" charset="0"/>
                <a:cs typeface="Verdana" pitchFamily="34" charset="0"/>
              </a:rPr>
            </a:br>
            <a:r>
              <a:rPr lang="es-ES" sz="6400" dirty="0">
                <a:latin typeface="Verdana" pitchFamily="34" charset="0"/>
                <a:ea typeface="Verdana" pitchFamily="34" charset="0"/>
                <a:cs typeface="Verdana" pitchFamily="34" charset="0"/>
              </a:rPr>
              <a:t>- </a:t>
            </a:r>
            <a:r>
              <a:rPr lang="es-ES" sz="6400" dirty="0" smtClean="0">
                <a:latin typeface="Verdana" pitchFamily="34" charset="0"/>
                <a:ea typeface="Verdana" pitchFamily="34" charset="0"/>
                <a:cs typeface="Verdana" pitchFamily="34" charset="0"/>
              </a:rPr>
              <a:t>Decreto </a:t>
            </a:r>
            <a:r>
              <a:rPr lang="es-ES" sz="6400" dirty="0">
                <a:latin typeface="Verdana" pitchFamily="34" charset="0"/>
                <a:ea typeface="Verdana" pitchFamily="34" charset="0"/>
                <a:cs typeface="Verdana" pitchFamily="34" charset="0"/>
              </a:rPr>
              <a:t>Nº 436/00 establecía un sistema de Libre Elección del </a:t>
            </a:r>
            <a:r>
              <a:rPr lang="es-ES" sz="6400" dirty="0" err="1">
                <a:latin typeface="Verdana" pitchFamily="34" charset="0"/>
                <a:ea typeface="Verdana" pitchFamily="34" charset="0"/>
                <a:cs typeface="Verdana" pitchFamily="34" charset="0"/>
              </a:rPr>
              <a:t>cocontratante</a:t>
            </a:r>
            <a:r>
              <a:rPr lang="es-ES" sz="6400" dirty="0">
                <a:latin typeface="Verdana" pitchFamily="34" charset="0"/>
                <a:ea typeface="Verdana" pitchFamily="34" charset="0"/>
                <a:cs typeface="Verdana" pitchFamily="34" charset="0"/>
              </a:rPr>
              <a:t> del estado nacional (art. 21 y conforme los parámetros establecidos en los </a:t>
            </a:r>
            <a:r>
              <a:rPr lang="es-ES" sz="6400" dirty="0" err="1">
                <a:latin typeface="Verdana" pitchFamily="34" charset="0"/>
                <a:ea typeface="Verdana" pitchFamily="34" charset="0"/>
                <a:cs typeface="Verdana" pitchFamily="34" charset="0"/>
              </a:rPr>
              <a:t>incs</a:t>
            </a:r>
            <a:r>
              <a:rPr lang="es-ES" sz="6400" dirty="0">
                <a:latin typeface="Verdana" pitchFamily="34" charset="0"/>
                <a:ea typeface="Verdana" pitchFamily="34" charset="0"/>
                <a:cs typeface="Verdana" pitchFamily="34" charset="0"/>
              </a:rPr>
              <a:t>. a, b, c, d y e</a:t>
            </a:r>
            <a:r>
              <a:rPr lang="es-ES" sz="6400" dirty="0" smtClean="0">
                <a:latin typeface="Verdana" pitchFamily="34" charset="0"/>
                <a:ea typeface="Verdana" pitchFamily="34" charset="0"/>
                <a:cs typeface="Verdana" pitchFamily="34" charset="0"/>
              </a:rPr>
              <a:t>).</a:t>
            </a:r>
          </a:p>
          <a:p>
            <a:pPr marL="0" indent="0" algn="just">
              <a:buNone/>
            </a:pPr>
            <a:r>
              <a:rPr lang="es-ES" sz="6400" dirty="0">
                <a:latin typeface="Verdana" pitchFamily="34" charset="0"/>
                <a:ea typeface="Verdana" pitchFamily="34" charset="0"/>
                <a:cs typeface="Verdana" pitchFamily="34" charset="0"/>
              </a:rPr>
              <a:t/>
            </a:r>
            <a:br>
              <a:rPr lang="es-ES" sz="6400" dirty="0">
                <a:latin typeface="Verdana" pitchFamily="34" charset="0"/>
                <a:ea typeface="Verdana" pitchFamily="34" charset="0"/>
                <a:cs typeface="Verdana" pitchFamily="34" charset="0"/>
              </a:rPr>
            </a:br>
            <a:r>
              <a:rPr lang="es-ES" sz="6400" dirty="0" smtClean="0">
                <a:latin typeface="Verdana" pitchFamily="34" charset="0"/>
                <a:ea typeface="Verdana" pitchFamily="34" charset="0"/>
                <a:cs typeface="Verdana" pitchFamily="34" charset="0"/>
              </a:rPr>
              <a:t>- Decreto </a:t>
            </a:r>
            <a:r>
              <a:rPr lang="es-ES" sz="6400" dirty="0">
                <a:latin typeface="Verdana" pitchFamily="34" charset="0"/>
                <a:ea typeface="Verdana" pitchFamily="34" charset="0"/>
                <a:cs typeface="Verdana" pitchFamily="34" charset="0"/>
              </a:rPr>
              <a:t>Nº 1023/01 (art. 24 y 25) impone como regla general la contratación por “Licitación Pública” y la procedencia excepcional de las otras modalidades</a:t>
            </a:r>
            <a:r>
              <a:rPr lang="es-ES" sz="6400" dirty="0" smtClean="0">
                <a:latin typeface="Verdana" pitchFamily="34" charset="0"/>
                <a:ea typeface="Verdana" pitchFamily="34" charset="0"/>
                <a:cs typeface="Verdana" pitchFamily="34" charset="0"/>
              </a:rPr>
              <a:t>.</a:t>
            </a:r>
          </a:p>
          <a:p>
            <a:pPr marL="0" indent="0" algn="just">
              <a:buNone/>
            </a:pPr>
            <a:r>
              <a:rPr lang="es-ES" sz="6400" dirty="0">
                <a:latin typeface="Verdana" pitchFamily="34" charset="0"/>
                <a:ea typeface="Verdana" pitchFamily="34" charset="0"/>
                <a:cs typeface="Verdana" pitchFamily="34" charset="0"/>
              </a:rPr>
              <a:t/>
            </a:r>
            <a:br>
              <a:rPr lang="es-ES" sz="6400" dirty="0">
                <a:latin typeface="Verdana" pitchFamily="34" charset="0"/>
                <a:ea typeface="Verdana" pitchFamily="34" charset="0"/>
                <a:cs typeface="Verdana" pitchFamily="34" charset="0"/>
              </a:rPr>
            </a:br>
            <a:r>
              <a:rPr lang="es-ES" sz="6400" dirty="0" smtClean="0">
                <a:latin typeface="Verdana" pitchFamily="34" charset="0"/>
                <a:ea typeface="Verdana" pitchFamily="34" charset="0"/>
                <a:cs typeface="Verdana" pitchFamily="34" charset="0"/>
              </a:rPr>
              <a:t>- </a:t>
            </a:r>
            <a:r>
              <a:rPr lang="es-MX" sz="6400" dirty="0" smtClean="0">
                <a:latin typeface="Verdana" pitchFamily="34" charset="0"/>
                <a:ea typeface="Verdana" pitchFamily="34" charset="0"/>
                <a:cs typeface="Verdana" pitchFamily="34" charset="0"/>
              </a:rPr>
              <a:t>Actualmente</a:t>
            </a:r>
            <a:r>
              <a:rPr lang="es-MX" sz="6400" dirty="0">
                <a:latin typeface="Verdana" pitchFamily="34" charset="0"/>
                <a:ea typeface="Verdana" pitchFamily="34" charset="0"/>
                <a:cs typeface="Verdana" pitchFamily="34" charset="0"/>
              </a:rPr>
              <a:t>: vigente el Decreto Nº 893/12 que reglamenta el Decreto Delegado Nº 1023/01</a:t>
            </a:r>
            <a:r>
              <a:rPr lang="es-MX" sz="6400" dirty="0" smtClean="0">
                <a:latin typeface="Verdana" pitchFamily="34" charset="0"/>
                <a:ea typeface="Verdana" pitchFamily="34" charset="0"/>
                <a:cs typeface="Verdana" pitchFamily="34" charset="0"/>
              </a:rPr>
              <a:t>.</a:t>
            </a:r>
          </a:p>
          <a:p>
            <a:pPr marL="0" indent="0" algn="just">
              <a:buNone/>
            </a:pPr>
            <a:r>
              <a:rPr lang="es-ES" sz="6400" dirty="0">
                <a:latin typeface="Verdana" pitchFamily="34" charset="0"/>
                <a:ea typeface="Verdana" pitchFamily="34" charset="0"/>
                <a:cs typeface="Verdana" pitchFamily="34" charset="0"/>
              </a:rPr>
              <a:t/>
            </a:r>
            <a:br>
              <a:rPr lang="es-ES" sz="6400" dirty="0">
                <a:latin typeface="Verdana" pitchFamily="34" charset="0"/>
                <a:ea typeface="Verdana" pitchFamily="34" charset="0"/>
                <a:cs typeface="Verdana" pitchFamily="34" charset="0"/>
              </a:rPr>
            </a:br>
            <a:r>
              <a:rPr lang="es-ES" sz="6400" dirty="0">
                <a:latin typeface="Verdana" pitchFamily="34" charset="0"/>
              </a:rPr>
              <a:t/>
            </a:r>
            <a:br>
              <a:rPr lang="es-ES" sz="6400" dirty="0">
                <a:latin typeface="Verdana" pitchFamily="34" charset="0"/>
              </a:rPr>
            </a:br>
            <a:endParaRPr lang="es-AR" sz="6400" dirty="0">
              <a:latin typeface="Verdana" pitchFamily="34" charset="0"/>
            </a:endParaRPr>
          </a:p>
          <a:p>
            <a:endParaRPr lang="es-AR" sz="6400" dirty="0">
              <a:latin typeface="Verdana" pitchFamily="34" charset="0"/>
            </a:endParaRPr>
          </a:p>
        </p:txBody>
      </p:sp>
      <p:sp>
        <p:nvSpPr>
          <p:cNvPr id="2" name="1 Título"/>
          <p:cNvSpPr>
            <a:spLocks noGrp="1"/>
          </p:cNvSpPr>
          <p:nvPr>
            <p:ph type="title"/>
          </p:nvPr>
        </p:nvSpPr>
        <p:spPr/>
        <p:txBody>
          <a:bodyPr>
            <a:normAutofit/>
          </a:bodyPr>
          <a:lstStyle/>
          <a:p>
            <a:r>
              <a:rPr lang="es-AR" sz="2800" dirty="0" smtClean="0">
                <a:latin typeface="Verdana" pitchFamily="34" charset="0"/>
                <a:ea typeface="Verdana" pitchFamily="34" charset="0"/>
                <a:cs typeface="Verdana" pitchFamily="34" charset="0"/>
              </a:rPr>
              <a:t>I. REGIMENES </a:t>
            </a:r>
            <a:r>
              <a:rPr lang="es-AR" sz="2800" dirty="0">
                <a:latin typeface="Verdana" pitchFamily="34" charset="0"/>
                <a:ea typeface="Verdana" pitchFamily="34" charset="0"/>
                <a:cs typeface="Verdana" pitchFamily="34" charset="0"/>
              </a:rPr>
              <a:t>DE CONTRATACION DEL ESTADO. </a:t>
            </a:r>
            <a:r>
              <a:rPr lang="es-AR" sz="2800" dirty="0" smtClean="0">
                <a:latin typeface="Verdana" pitchFamily="34" charset="0"/>
                <a:ea typeface="Verdana" pitchFamily="34" charset="0"/>
                <a:cs typeface="Verdana" pitchFamily="34" charset="0"/>
              </a:rPr>
              <a:t>Validez de los contratos.</a:t>
            </a:r>
            <a:endParaRPr lang="es-AR" sz="2800" dirty="0"/>
          </a:p>
        </p:txBody>
      </p:sp>
    </p:spTree>
    <p:extLst>
      <p:ext uri="{BB962C8B-B14F-4D97-AF65-F5344CB8AC3E}">
        <p14:creationId xmlns:p14="http://schemas.microsoft.com/office/powerpoint/2010/main" val="35711540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99247" y="2060847"/>
            <a:ext cx="7745505" cy="4608513"/>
          </a:xfrm>
        </p:spPr>
        <p:txBody>
          <a:bodyPr>
            <a:normAutofit fontScale="55000" lnSpcReduction="20000"/>
          </a:bodyPr>
          <a:lstStyle/>
          <a:p>
            <a:pPr algn="just"/>
            <a:r>
              <a:rPr lang="es-AR" sz="2500" b="1" dirty="0" err="1">
                <a:latin typeface="Verdana" pitchFamily="34" charset="0"/>
                <a:ea typeface="Verdana" pitchFamily="34" charset="0"/>
                <a:cs typeface="Verdana" pitchFamily="34" charset="0"/>
              </a:rPr>
              <a:t>Dict</a:t>
            </a:r>
            <a:r>
              <a:rPr lang="es-AR" sz="2500" b="1" dirty="0">
                <a:latin typeface="Verdana" pitchFamily="34" charset="0"/>
                <a:ea typeface="Verdana" pitchFamily="34" charset="0"/>
                <a:cs typeface="Verdana" pitchFamily="34" charset="0"/>
              </a:rPr>
              <a:t>. N°554/18 -19/06/18- (diferencia de precio con expresa recepción en el PC del procedimiento). EXCLUSION DEL REGIMEN DE LEGITIMO ABONO </a:t>
            </a:r>
            <a:r>
              <a:rPr lang="es-AR" sz="2500" b="1" dirty="0" smtClean="0">
                <a:latin typeface="Verdana" pitchFamily="34" charset="0"/>
                <a:ea typeface="Verdana" pitchFamily="34" charset="0"/>
                <a:cs typeface="Verdana" pitchFamily="34" charset="0"/>
              </a:rPr>
              <a:t>DE LA  PREVISION DEL ART</a:t>
            </a:r>
            <a:r>
              <a:rPr lang="es-AR" sz="2500" b="1" dirty="0">
                <a:latin typeface="Verdana" pitchFamily="34" charset="0"/>
                <a:ea typeface="Verdana" pitchFamily="34" charset="0"/>
                <a:cs typeface="Verdana" pitchFamily="34" charset="0"/>
              </a:rPr>
              <a:t>. 87 DE LA LEY N°8706.</a:t>
            </a:r>
            <a:endParaRPr lang="es-ES" sz="2500" u="sng" dirty="0">
              <a:latin typeface="Verdana" pitchFamily="34" charset="0"/>
              <a:ea typeface="Verdana" pitchFamily="34" charset="0"/>
              <a:cs typeface="Verdana" pitchFamily="34" charset="0"/>
            </a:endParaRPr>
          </a:p>
          <a:p>
            <a:pPr algn="just"/>
            <a:endParaRPr lang="es-ES" sz="2500" u="sng" dirty="0" smtClean="0">
              <a:latin typeface="Verdana" pitchFamily="34" charset="0"/>
              <a:ea typeface="Verdana" pitchFamily="34" charset="0"/>
              <a:cs typeface="Verdana" pitchFamily="34" charset="0"/>
            </a:endParaRPr>
          </a:p>
          <a:p>
            <a:pPr algn="just"/>
            <a:r>
              <a:rPr lang="es-ES" sz="2500" u="sng" dirty="0" smtClean="0">
                <a:latin typeface="Verdana" pitchFamily="34" charset="0"/>
                <a:ea typeface="Verdana" pitchFamily="34" charset="0"/>
                <a:cs typeface="Verdana" pitchFamily="34" charset="0"/>
              </a:rPr>
              <a:t>«…</a:t>
            </a:r>
            <a:r>
              <a:rPr lang="es-ES" sz="2500" u="sng" dirty="0">
                <a:latin typeface="Verdana" pitchFamily="34" charset="0"/>
                <a:ea typeface="Verdana" pitchFamily="34" charset="0"/>
                <a:cs typeface="Verdana" pitchFamily="34" charset="0"/>
              </a:rPr>
              <a:t>III-Legítimo abono: “</a:t>
            </a:r>
            <a:r>
              <a:rPr lang="es-ES" sz="2500" dirty="0">
                <a:latin typeface="Verdana" pitchFamily="34" charset="0"/>
                <a:ea typeface="Verdana" pitchFamily="34" charset="0"/>
                <a:cs typeface="Verdana" pitchFamily="34" charset="0"/>
              </a:rPr>
              <a:t>Atento a los antecedentes del caso traído a conocimiento </a:t>
            </a:r>
            <a:r>
              <a:rPr lang="es-ES" sz="2500" dirty="0">
                <a:solidFill>
                  <a:srgbClr val="FF0000"/>
                </a:solidFill>
                <a:latin typeface="Verdana" pitchFamily="34" charset="0"/>
                <a:ea typeface="Verdana" pitchFamily="34" charset="0"/>
                <a:cs typeface="Verdana" pitchFamily="34" charset="0"/>
              </a:rPr>
              <a:t>a criterio de esta Dirección no corresponde la aplicación del procedimiento de legítimo abono establecido en el art. 151 de la Ley Nº 8.706 (reglamentado por el art. 151 del Decreto Nº 1.000/15) ya que no se dan los recaudos allí requeridos. En efecto la primera norma citada indica en su parte pertinente “</a:t>
            </a:r>
            <a:r>
              <a:rPr lang="es-ES" sz="2500" i="1" dirty="0">
                <a:solidFill>
                  <a:srgbClr val="FF0000"/>
                </a:solidFill>
                <a:latin typeface="Verdana" pitchFamily="34" charset="0"/>
                <a:ea typeface="Verdana" pitchFamily="34" charset="0"/>
                <a:cs typeface="Verdana" pitchFamily="34" charset="0"/>
              </a:rPr>
              <a:t>Se podrá efectuar el reconocimiento de gastos por legitimo abono en los casos en que vencida la contratación o no existiendo la misma, se haya iniciado o continuado la prestación del servicio o la entrega de bienes por parte del proveedor, siempre que mediaren evidentes razones de urgencia y/o necesidad debidamente fundadas y justificadas</a:t>
            </a:r>
            <a:r>
              <a:rPr lang="es-ES" sz="2500" dirty="0">
                <a:solidFill>
                  <a:srgbClr val="FF0000"/>
                </a:solidFill>
                <a:latin typeface="Verdana" pitchFamily="34" charset="0"/>
                <a:ea typeface="Verdana" pitchFamily="34" charset="0"/>
                <a:cs typeface="Verdana" pitchFamily="34" charset="0"/>
              </a:rPr>
              <a:t>” lo que no se visualiza en la presente hipótesis toda vez que el reconocimiento de la diferencia de precio se encuentra expresamente establecido en el art. 12 del </a:t>
            </a:r>
            <a:r>
              <a:rPr lang="es-ES_tradnl" sz="2500" dirty="0">
                <a:solidFill>
                  <a:srgbClr val="FF0000"/>
                </a:solidFill>
                <a:latin typeface="Verdana" pitchFamily="34" charset="0"/>
                <a:ea typeface="Verdana" pitchFamily="34" charset="0"/>
                <a:cs typeface="Verdana" pitchFamily="34" charset="0"/>
              </a:rPr>
              <a:t>pliego de bases y condiciones particulares, bajo el acápite “Determinación del precio del servicio” y por lo tanto forma parte de la contratación regularmente realizada, la que por otra parte se encuentra vigente al momento de la emisión del presente dictamen (art. 9 del Pliego).</a:t>
            </a:r>
            <a:endParaRPr lang="es-AR" sz="2500" dirty="0">
              <a:solidFill>
                <a:srgbClr val="FF0000"/>
              </a:solidFill>
              <a:latin typeface="Verdana" pitchFamily="34" charset="0"/>
              <a:ea typeface="Verdana" pitchFamily="34" charset="0"/>
              <a:cs typeface="Verdana" pitchFamily="34" charset="0"/>
            </a:endParaRPr>
          </a:p>
          <a:p>
            <a:pPr algn="just"/>
            <a:r>
              <a:rPr lang="es-ES_tradnl" sz="2500" dirty="0">
                <a:latin typeface="Verdana" pitchFamily="34" charset="0"/>
                <a:ea typeface="Verdana" pitchFamily="34" charset="0"/>
                <a:cs typeface="Verdana" pitchFamily="34" charset="0"/>
              </a:rPr>
              <a:t>Por lo expuesto correspondería el normal trámite del presente procedimiento con el pago por parte de este Organismo de la diferencia de precio según lo estipulado en el art. 12 del pliego de bases y condiciones particulares referenciado…».</a:t>
            </a:r>
            <a:endParaRPr lang="es-AR" sz="2500" dirty="0">
              <a:latin typeface="Verdana" pitchFamily="34" charset="0"/>
              <a:ea typeface="Verdana" pitchFamily="34" charset="0"/>
              <a:cs typeface="Verdana" pitchFamily="34" charset="0"/>
            </a:endParaRPr>
          </a:p>
          <a:p>
            <a:endParaRPr lang="es-AR" sz="2500" b="1" dirty="0">
              <a:latin typeface="Verdana" pitchFamily="34" charset="0"/>
              <a:ea typeface="Verdana" pitchFamily="34" charset="0"/>
              <a:cs typeface="Verdana" pitchFamily="34" charset="0"/>
            </a:endParaRPr>
          </a:p>
          <a:p>
            <a:endParaRPr lang="es-AR" dirty="0"/>
          </a:p>
        </p:txBody>
      </p:sp>
      <p:sp>
        <p:nvSpPr>
          <p:cNvPr id="3" name="2 Título"/>
          <p:cNvSpPr>
            <a:spLocks noGrp="1"/>
          </p:cNvSpPr>
          <p:nvPr>
            <p:ph type="title"/>
          </p:nvPr>
        </p:nvSpPr>
        <p:spPr/>
        <p:txBody>
          <a:bodyPr/>
          <a:lstStyle/>
          <a:p>
            <a:r>
              <a:rPr lang="es-AR" sz="2400" b="1" dirty="0">
                <a:latin typeface="Verdana" pitchFamily="34" charset="0"/>
                <a:ea typeface="Verdana" pitchFamily="34" charset="0"/>
                <a:cs typeface="Verdana" pitchFamily="34" charset="0"/>
              </a:rPr>
              <a:t>IV. A) Primer tipo de legítimo abono.</a:t>
            </a:r>
            <a:br>
              <a:rPr lang="es-AR" sz="2400" b="1" dirty="0">
                <a:latin typeface="Verdana" pitchFamily="34" charset="0"/>
                <a:ea typeface="Verdana" pitchFamily="34" charset="0"/>
                <a:cs typeface="Verdana" pitchFamily="34" charset="0"/>
              </a:rPr>
            </a:br>
            <a:r>
              <a:rPr lang="es-AR" sz="2400" b="1" dirty="0">
                <a:latin typeface="Verdana" pitchFamily="34" charset="0"/>
                <a:ea typeface="Verdana" pitchFamily="34" charset="0"/>
                <a:cs typeface="Verdana" pitchFamily="34" charset="0"/>
              </a:rPr>
              <a:t>(¿deuda de ejercicio anterior?</a:t>
            </a:r>
            <a:br>
              <a:rPr lang="es-AR" sz="2400" b="1" dirty="0">
                <a:latin typeface="Verdana" pitchFamily="34" charset="0"/>
                <a:ea typeface="Verdana" pitchFamily="34" charset="0"/>
                <a:cs typeface="Verdana" pitchFamily="34" charset="0"/>
              </a:rPr>
            </a:br>
            <a:r>
              <a:rPr lang="es-AR" sz="2400" b="1" dirty="0">
                <a:latin typeface="Verdana" pitchFamily="34" charset="0"/>
                <a:ea typeface="Verdana" pitchFamily="34" charset="0"/>
                <a:cs typeface="Verdana" pitchFamily="34" charset="0"/>
              </a:rPr>
              <a:t>Art. 15 Ley  N°9122/7 </a:t>
            </a:r>
            <a:r>
              <a:rPr lang="es-AR" sz="2400" b="1" dirty="0" err="1">
                <a:latin typeface="Verdana" pitchFamily="34" charset="0"/>
                <a:ea typeface="Verdana" pitchFamily="34" charset="0"/>
                <a:cs typeface="Verdana" pitchFamily="34" charset="0"/>
              </a:rPr>
              <a:t>Dec</a:t>
            </a:r>
            <a:r>
              <a:rPr lang="es-AR" sz="2400" b="1" dirty="0">
                <a:latin typeface="Verdana" pitchFamily="34" charset="0"/>
                <a:ea typeface="Verdana" pitchFamily="34" charset="0"/>
                <a:cs typeface="Verdana" pitchFamily="34" charset="0"/>
              </a:rPr>
              <a:t>. N°2356/18</a:t>
            </a:r>
            <a:r>
              <a:rPr lang="es-AR" sz="2400" dirty="0">
                <a:latin typeface="Verdana" pitchFamily="34" charset="0"/>
                <a:ea typeface="Verdana" pitchFamily="34" charset="0"/>
                <a:cs typeface="Verdana" pitchFamily="34" charset="0"/>
              </a:rPr>
              <a:t>) </a:t>
            </a:r>
            <a:endParaRPr lang="es-AR" sz="2400" dirty="0"/>
          </a:p>
        </p:txBody>
      </p:sp>
    </p:spTree>
    <p:extLst>
      <p:ext uri="{BB962C8B-B14F-4D97-AF65-F5344CB8AC3E}">
        <p14:creationId xmlns:p14="http://schemas.microsoft.com/office/powerpoint/2010/main" val="520108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62500" lnSpcReduction="20000"/>
          </a:bodyPr>
          <a:lstStyle/>
          <a:p>
            <a:r>
              <a:rPr lang="es-AR" b="1" dirty="0" smtClean="0">
                <a:latin typeface="Verdana" pitchFamily="34" charset="0"/>
                <a:ea typeface="Verdana" pitchFamily="34" charset="0"/>
                <a:cs typeface="Verdana" pitchFamily="34" charset="0"/>
              </a:rPr>
              <a:t>1. </a:t>
            </a:r>
            <a:r>
              <a:rPr lang="es-AR" b="1" u="sng" dirty="0" smtClean="0">
                <a:latin typeface="Verdana" pitchFamily="34" charset="0"/>
                <a:ea typeface="Verdana" pitchFamily="34" charset="0"/>
                <a:cs typeface="Verdana" pitchFamily="34" charset="0"/>
              </a:rPr>
              <a:t>LEY N°8706 (Art</a:t>
            </a:r>
            <a:r>
              <a:rPr lang="es-AR" b="1" u="sng" dirty="0">
                <a:latin typeface="Verdana" pitchFamily="34" charset="0"/>
                <a:ea typeface="Verdana" pitchFamily="34" charset="0"/>
                <a:cs typeface="Verdana" pitchFamily="34" charset="0"/>
              </a:rPr>
              <a:t>. </a:t>
            </a:r>
            <a:r>
              <a:rPr lang="es-AR" b="1" u="sng" dirty="0" smtClean="0">
                <a:latin typeface="Verdana" pitchFamily="34" charset="0"/>
                <a:ea typeface="Verdana" pitchFamily="34" charset="0"/>
                <a:cs typeface="Verdana" pitchFamily="34" charset="0"/>
              </a:rPr>
              <a:t>151):</a:t>
            </a:r>
          </a:p>
          <a:p>
            <a:pPr marL="0" indent="0" algn="just">
              <a:buNone/>
            </a:pPr>
            <a:r>
              <a:rPr lang="es-AR" b="1" dirty="0" smtClean="0">
                <a:latin typeface="Verdana" pitchFamily="34" charset="0"/>
                <a:ea typeface="Verdana" pitchFamily="34" charset="0"/>
                <a:cs typeface="Verdana" pitchFamily="34" charset="0"/>
              </a:rPr>
              <a:t>« </a:t>
            </a:r>
            <a:r>
              <a:rPr lang="es-AR" dirty="0">
                <a:latin typeface="Verdana" pitchFamily="34" charset="0"/>
                <a:ea typeface="Verdana" pitchFamily="34" charset="0"/>
                <a:cs typeface="Verdana" pitchFamily="34" charset="0"/>
              </a:rPr>
              <a:t>Se podrá efectuar el reconocimiento de gastos por legitimo abono en los casos en que </a:t>
            </a:r>
            <a:r>
              <a:rPr lang="es-AR" b="1" dirty="0">
                <a:solidFill>
                  <a:srgbClr val="FF0000"/>
                </a:solidFill>
                <a:latin typeface="Verdana" pitchFamily="34" charset="0"/>
                <a:ea typeface="Verdana" pitchFamily="34" charset="0"/>
                <a:cs typeface="Verdana" pitchFamily="34" charset="0"/>
              </a:rPr>
              <a:t>vencida la contratación o no existiendo la misma, se haya iniciado o continuado la prestación del servicio o la entrega de bienes por </a:t>
            </a:r>
            <a:r>
              <a:rPr lang="es-AR" b="1" dirty="0" smtClean="0">
                <a:solidFill>
                  <a:srgbClr val="FF0000"/>
                </a:solidFill>
                <a:latin typeface="Verdana" pitchFamily="34" charset="0"/>
                <a:ea typeface="Verdana" pitchFamily="34" charset="0"/>
                <a:cs typeface="Verdana" pitchFamily="34" charset="0"/>
              </a:rPr>
              <a:t>parte </a:t>
            </a:r>
            <a:r>
              <a:rPr lang="es-AR" b="1" dirty="0">
                <a:solidFill>
                  <a:srgbClr val="FF0000"/>
                </a:solidFill>
                <a:latin typeface="Verdana" pitchFamily="34" charset="0"/>
                <a:ea typeface="Verdana" pitchFamily="34" charset="0"/>
                <a:cs typeface="Verdana" pitchFamily="34" charset="0"/>
              </a:rPr>
              <a:t>del proveedor, siempre que mediaren evidentes razones de urgencia y/o necesidad debidamente fundadas y justificadas</a:t>
            </a:r>
            <a:r>
              <a:rPr lang="es-AR" dirty="0">
                <a:solidFill>
                  <a:srgbClr val="FF0000"/>
                </a:solidFill>
                <a:latin typeface="Verdana" pitchFamily="34" charset="0"/>
                <a:ea typeface="Verdana" pitchFamily="34" charset="0"/>
                <a:cs typeface="Verdana" pitchFamily="34" charset="0"/>
              </a:rPr>
              <a:t>. </a:t>
            </a:r>
            <a:r>
              <a:rPr lang="es-AR" dirty="0">
                <a:latin typeface="Verdana" pitchFamily="34" charset="0"/>
                <a:ea typeface="Verdana" pitchFamily="34" charset="0"/>
                <a:cs typeface="Verdana" pitchFamily="34" charset="0"/>
              </a:rPr>
              <a:t>Para el caso de necesidades debidamente fundadas y justificadas, se deberá haber dado inicio al trámite de contratación con la debida anticipación, en la forma y mediante los procedimientos establecidos en esta Ley. </a:t>
            </a:r>
          </a:p>
          <a:p>
            <a:pPr marL="0" indent="0" algn="just">
              <a:buNone/>
            </a:pPr>
            <a:r>
              <a:rPr lang="es-AR" dirty="0" smtClean="0">
                <a:latin typeface="Verdana" pitchFamily="34" charset="0"/>
                <a:ea typeface="Verdana" pitchFamily="34" charset="0"/>
                <a:cs typeface="Verdana" pitchFamily="34" charset="0"/>
              </a:rPr>
              <a:t>Caso </a:t>
            </a:r>
            <a:r>
              <a:rPr lang="es-AR" dirty="0">
                <a:latin typeface="Verdana" pitchFamily="34" charset="0"/>
                <a:ea typeface="Verdana" pitchFamily="34" charset="0"/>
                <a:cs typeface="Verdana" pitchFamily="34" charset="0"/>
              </a:rPr>
              <a:t>contrario, </a:t>
            </a:r>
            <a:r>
              <a:rPr lang="es-AR" b="1" dirty="0">
                <a:solidFill>
                  <a:srgbClr val="FF0000"/>
                </a:solidFill>
                <a:latin typeface="Verdana" pitchFamily="34" charset="0"/>
                <a:ea typeface="Verdana" pitchFamily="34" charset="0"/>
                <a:cs typeface="Verdana" pitchFamily="34" charset="0"/>
              </a:rPr>
              <a:t>quien autorice dicho gasto y quien no proceda oportunamente a efectuar los trámites regulares de contratación,</a:t>
            </a:r>
            <a:r>
              <a:rPr lang="es-AR" dirty="0">
                <a:latin typeface="Verdana" pitchFamily="34" charset="0"/>
                <a:ea typeface="Verdana" pitchFamily="34" charset="0"/>
                <a:cs typeface="Verdana" pitchFamily="34" charset="0"/>
              </a:rPr>
              <a:t> será responsable solidario y directo por las erogaciones y eventuales perjuicios patrimoniales que se produzcan, además de la responsabilidad administrativa que corresponda según el </a:t>
            </a:r>
            <a:r>
              <a:rPr lang="es-AR" dirty="0" smtClean="0">
                <a:latin typeface="Verdana" pitchFamily="34" charset="0"/>
                <a:ea typeface="Verdana" pitchFamily="34" charset="0"/>
                <a:cs typeface="Verdana" pitchFamily="34" charset="0"/>
              </a:rPr>
              <a:t>caso.</a:t>
            </a:r>
          </a:p>
          <a:p>
            <a:pPr marL="0" indent="0" algn="just">
              <a:buNone/>
            </a:pPr>
            <a:r>
              <a:rPr lang="es-AR" dirty="0" smtClean="0">
                <a:latin typeface="Verdana" pitchFamily="34" charset="0"/>
                <a:ea typeface="Verdana" pitchFamily="34" charset="0"/>
                <a:cs typeface="Verdana" pitchFamily="34" charset="0"/>
              </a:rPr>
              <a:t>El </a:t>
            </a:r>
            <a:r>
              <a:rPr lang="es-AR" dirty="0">
                <a:latin typeface="Verdana" pitchFamily="34" charset="0"/>
                <a:ea typeface="Verdana" pitchFamily="34" charset="0"/>
                <a:cs typeface="Verdana" pitchFamily="34" charset="0"/>
              </a:rPr>
              <a:t>Poder Ejecutivo reglamentará el procedimiento por el cual se efectuará </a:t>
            </a:r>
            <a:r>
              <a:rPr lang="es-AR" dirty="0" smtClean="0">
                <a:latin typeface="Verdana" pitchFamily="34" charset="0"/>
                <a:ea typeface="Verdana" pitchFamily="34" charset="0"/>
                <a:cs typeface="Verdana" pitchFamily="34" charset="0"/>
              </a:rPr>
              <a:t>el reconocimiento </a:t>
            </a:r>
            <a:r>
              <a:rPr lang="es-AR" dirty="0">
                <a:latin typeface="Verdana" pitchFamily="34" charset="0"/>
                <a:ea typeface="Verdana" pitchFamily="34" charset="0"/>
                <a:cs typeface="Verdana" pitchFamily="34" charset="0"/>
              </a:rPr>
              <a:t>de gastos por legítimo abono en cumplimiento de lo establecido en el presente artículo.</a:t>
            </a:r>
          </a:p>
          <a:p>
            <a:endParaRPr lang="es-AR" dirty="0"/>
          </a:p>
        </p:txBody>
      </p:sp>
      <p:sp>
        <p:nvSpPr>
          <p:cNvPr id="2" name="1 Título"/>
          <p:cNvSpPr>
            <a:spLocks noGrp="1"/>
          </p:cNvSpPr>
          <p:nvPr>
            <p:ph type="title"/>
          </p:nvPr>
        </p:nvSpPr>
        <p:spPr/>
        <p:txBody>
          <a:bodyPr>
            <a:normAutofit fontScale="90000"/>
          </a:bodyPr>
          <a:lstStyle/>
          <a:p>
            <a:r>
              <a:rPr lang="es-AR" sz="2400" b="1" dirty="0" smtClean="0">
                <a:latin typeface="Verdana" pitchFamily="34" charset="0"/>
                <a:ea typeface="Verdana" pitchFamily="34" charset="0"/>
                <a:cs typeface="Verdana" pitchFamily="34" charset="0"/>
              </a:rPr>
              <a:t>IV. B) Segundo tipo de legítimo abono. Art. 151 de la Ley N°8706 y 151 del Decreto N°1000/15.</a:t>
            </a:r>
            <a:endParaRPr lang="es-AR" sz="24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225914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62500" lnSpcReduction="20000"/>
          </a:bodyPr>
          <a:lstStyle/>
          <a:p>
            <a:pPr algn="just"/>
            <a:r>
              <a:rPr lang="es-AR" b="1" dirty="0" smtClean="0">
                <a:latin typeface="Verdana" pitchFamily="34" charset="0"/>
                <a:ea typeface="Verdana" pitchFamily="34" charset="0"/>
                <a:cs typeface="Verdana" pitchFamily="34" charset="0"/>
              </a:rPr>
              <a:t>2</a:t>
            </a:r>
            <a:r>
              <a:rPr lang="es-AR" b="1" u="sng" dirty="0" smtClean="0">
                <a:latin typeface="Verdana" pitchFamily="34" charset="0"/>
                <a:ea typeface="Verdana" pitchFamily="34" charset="0"/>
                <a:cs typeface="Verdana" pitchFamily="34" charset="0"/>
              </a:rPr>
              <a:t>. RECAUDOS PARA SU PROCEDENCIA </a:t>
            </a:r>
            <a:r>
              <a:rPr lang="es-AR" b="1" dirty="0" smtClean="0">
                <a:latin typeface="Verdana" pitchFamily="34" charset="0"/>
                <a:ea typeface="Verdana" pitchFamily="34" charset="0"/>
                <a:cs typeface="Verdana" pitchFamily="34" charset="0"/>
              </a:rPr>
              <a:t>(art. 151 Ley N°8706):</a:t>
            </a:r>
          </a:p>
          <a:p>
            <a:pPr marL="514350" indent="-514350" algn="just">
              <a:buAutoNum type="alphaLcParenR"/>
            </a:pPr>
            <a:r>
              <a:rPr lang="es-AR" dirty="0" smtClean="0">
                <a:latin typeface="Verdana" pitchFamily="34" charset="0"/>
                <a:ea typeface="Verdana" pitchFamily="34" charset="0"/>
                <a:cs typeface="Verdana" pitchFamily="34" charset="0"/>
              </a:rPr>
              <a:t>Contratación vencida </a:t>
            </a:r>
            <a:r>
              <a:rPr lang="es-AR" b="1" dirty="0" smtClean="0">
                <a:latin typeface="Verdana" pitchFamily="34" charset="0"/>
                <a:ea typeface="Verdana" pitchFamily="34" charset="0"/>
                <a:cs typeface="Verdana" pitchFamily="34" charset="0"/>
              </a:rPr>
              <a:t>(plazo extinguido</a:t>
            </a:r>
            <a:r>
              <a:rPr lang="es-AR" dirty="0" smtClean="0">
                <a:latin typeface="Verdana" pitchFamily="34" charset="0"/>
                <a:ea typeface="Verdana" pitchFamily="34" charset="0"/>
                <a:cs typeface="Verdana" pitchFamily="34" charset="0"/>
              </a:rPr>
              <a:t>); </a:t>
            </a:r>
          </a:p>
          <a:p>
            <a:pPr marL="514350" indent="-514350" algn="just">
              <a:buAutoNum type="alphaLcParenR"/>
            </a:pPr>
            <a:r>
              <a:rPr lang="es-AR" dirty="0" smtClean="0">
                <a:latin typeface="Verdana" pitchFamily="34" charset="0"/>
                <a:ea typeface="Verdana" pitchFamily="34" charset="0"/>
                <a:cs typeface="Verdana" pitchFamily="34" charset="0"/>
              </a:rPr>
              <a:t>Inexistencia de contratación </a:t>
            </a:r>
            <a:r>
              <a:rPr lang="es-AR" b="1" dirty="0" smtClean="0">
                <a:solidFill>
                  <a:schemeClr val="tx2">
                    <a:lumMod val="60000"/>
                    <a:lumOff val="40000"/>
                  </a:schemeClr>
                </a:solidFill>
                <a:latin typeface="Verdana" pitchFamily="34" charset="0"/>
                <a:ea typeface="Verdana" pitchFamily="34" charset="0"/>
                <a:cs typeface="Verdana" pitchFamily="34" charset="0"/>
              </a:rPr>
              <a:t>(inexistencia de contrato y/o procedimiento de contratación); </a:t>
            </a:r>
          </a:p>
          <a:p>
            <a:pPr marL="514350" indent="-514350" algn="just">
              <a:buAutoNum type="alphaLcParenR"/>
            </a:pPr>
            <a:r>
              <a:rPr lang="es-AR" dirty="0" smtClean="0">
                <a:latin typeface="Verdana" pitchFamily="34" charset="0"/>
                <a:ea typeface="Verdana" pitchFamily="34" charset="0"/>
                <a:cs typeface="Verdana" pitchFamily="34" charset="0"/>
              </a:rPr>
              <a:t>Acreditación de la </a:t>
            </a:r>
            <a:r>
              <a:rPr lang="es-AR" b="1" dirty="0" smtClean="0">
                <a:latin typeface="Verdana" pitchFamily="34" charset="0"/>
                <a:ea typeface="Verdana" pitchFamily="34" charset="0"/>
                <a:cs typeface="Verdana" pitchFamily="34" charset="0"/>
              </a:rPr>
              <a:t>prestación del servicio o </a:t>
            </a:r>
            <a:r>
              <a:rPr lang="es-AR" b="1" dirty="0">
                <a:latin typeface="Verdana" pitchFamily="34" charset="0"/>
                <a:ea typeface="Verdana" pitchFamily="34" charset="0"/>
                <a:cs typeface="Verdana" pitchFamily="34" charset="0"/>
              </a:rPr>
              <a:t>la entrega de bienes</a:t>
            </a:r>
            <a:r>
              <a:rPr lang="es-AR" dirty="0">
                <a:latin typeface="Verdana" pitchFamily="34" charset="0"/>
                <a:ea typeface="Verdana" pitchFamily="34" charset="0"/>
                <a:cs typeface="Verdana" pitchFamily="34" charset="0"/>
              </a:rPr>
              <a:t> por parte del </a:t>
            </a:r>
            <a:r>
              <a:rPr lang="es-AR" dirty="0" smtClean="0">
                <a:latin typeface="Verdana" pitchFamily="34" charset="0"/>
                <a:ea typeface="Verdana" pitchFamily="34" charset="0"/>
                <a:cs typeface="Verdana" pitchFamily="34" charset="0"/>
              </a:rPr>
              <a:t>proveedor;  </a:t>
            </a:r>
          </a:p>
          <a:p>
            <a:pPr marL="514350" indent="-514350" algn="just">
              <a:buAutoNum type="alphaLcParenR"/>
            </a:pPr>
            <a:r>
              <a:rPr lang="es-AR" dirty="0" smtClean="0">
                <a:latin typeface="Verdana" pitchFamily="34" charset="0"/>
                <a:ea typeface="Verdana" pitchFamily="34" charset="0"/>
                <a:cs typeface="Verdana" pitchFamily="34" charset="0"/>
              </a:rPr>
              <a:t>Existencia de </a:t>
            </a:r>
            <a:r>
              <a:rPr lang="es-AR" b="1" u="sng" dirty="0" smtClean="0">
                <a:latin typeface="Verdana" pitchFamily="34" charset="0"/>
                <a:ea typeface="Verdana" pitchFamily="34" charset="0"/>
                <a:cs typeface="Verdana" pitchFamily="34" charset="0"/>
              </a:rPr>
              <a:t>evidentes </a:t>
            </a:r>
            <a:r>
              <a:rPr lang="es-AR" b="1" dirty="0">
                <a:latin typeface="Verdana" pitchFamily="34" charset="0"/>
                <a:ea typeface="Verdana" pitchFamily="34" charset="0"/>
                <a:cs typeface="Verdana" pitchFamily="34" charset="0"/>
              </a:rPr>
              <a:t>razones de urgencia y/o necesidad</a:t>
            </a:r>
            <a:r>
              <a:rPr lang="es-AR" dirty="0">
                <a:latin typeface="Verdana" pitchFamily="34" charset="0"/>
                <a:ea typeface="Verdana" pitchFamily="34" charset="0"/>
                <a:cs typeface="Verdana" pitchFamily="34" charset="0"/>
              </a:rPr>
              <a:t> debidamente fundadas y justificadas. </a:t>
            </a:r>
            <a:endParaRPr lang="es-AR" dirty="0" smtClean="0">
              <a:latin typeface="Verdana" pitchFamily="34" charset="0"/>
              <a:ea typeface="Verdana" pitchFamily="34" charset="0"/>
              <a:cs typeface="Verdana" pitchFamily="34" charset="0"/>
            </a:endParaRPr>
          </a:p>
          <a:p>
            <a:pPr marL="514350" indent="-514350" algn="just">
              <a:buAutoNum type="alphaLcParenR"/>
            </a:pPr>
            <a:r>
              <a:rPr lang="es-AR" dirty="0" smtClean="0">
                <a:latin typeface="Verdana" pitchFamily="34" charset="0"/>
                <a:ea typeface="Verdana" pitchFamily="34" charset="0"/>
                <a:cs typeface="Verdana" pitchFamily="34" charset="0"/>
              </a:rPr>
              <a:t>Para </a:t>
            </a:r>
            <a:r>
              <a:rPr lang="es-AR" dirty="0">
                <a:latin typeface="Verdana" pitchFamily="34" charset="0"/>
                <a:ea typeface="Verdana" pitchFamily="34" charset="0"/>
                <a:cs typeface="Verdana" pitchFamily="34" charset="0"/>
              </a:rPr>
              <a:t>el caso de necesidades debidamente fundadas y justificadas, se deberá </a:t>
            </a:r>
            <a:r>
              <a:rPr lang="es-AR" b="1" dirty="0">
                <a:latin typeface="Verdana" pitchFamily="34" charset="0"/>
                <a:ea typeface="Verdana" pitchFamily="34" charset="0"/>
                <a:cs typeface="Verdana" pitchFamily="34" charset="0"/>
              </a:rPr>
              <a:t>haber dado inicio al trámite de contratación </a:t>
            </a:r>
            <a:r>
              <a:rPr lang="es-AR" dirty="0">
                <a:latin typeface="Verdana" pitchFamily="34" charset="0"/>
                <a:ea typeface="Verdana" pitchFamily="34" charset="0"/>
                <a:cs typeface="Verdana" pitchFamily="34" charset="0"/>
              </a:rPr>
              <a:t>con la debida anticipación, en la forma y mediante los procedimientos establecidos en esta </a:t>
            </a:r>
            <a:r>
              <a:rPr lang="es-AR" dirty="0" smtClean="0">
                <a:latin typeface="Verdana" pitchFamily="34" charset="0"/>
                <a:ea typeface="Verdana" pitchFamily="34" charset="0"/>
                <a:cs typeface="Verdana" pitchFamily="34" charset="0"/>
              </a:rPr>
              <a:t>Ley. </a:t>
            </a:r>
          </a:p>
          <a:p>
            <a:pPr marL="0" indent="0" algn="just">
              <a:buNone/>
            </a:pPr>
            <a:r>
              <a:rPr lang="es-AR" dirty="0" smtClean="0">
                <a:solidFill>
                  <a:schemeClr val="tx2">
                    <a:lumMod val="60000"/>
                    <a:lumOff val="40000"/>
                  </a:schemeClr>
                </a:solidFill>
                <a:latin typeface="Verdana" pitchFamily="34" charset="0"/>
                <a:ea typeface="Verdana" pitchFamily="34" charset="0"/>
                <a:cs typeface="Verdana" pitchFamily="34" charset="0"/>
              </a:rPr>
              <a:t>        (</a:t>
            </a:r>
            <a:r>
              <a:rPr lang="es-AR" b="1" dirty="0" smtClean="0">
                <a:solidFill>
                  <a:schemeClr val="tx2">
                    <a:lumMod val="60000"/>
                    <a:lumOff val="40000"/>
                  </a:schemeClr>
                </a:solidFill>
                <a:latin typeface="Verdana" pitchFamily="34" charset="0"/>
                <a:ea typeface="Verdana" pitchFamily="34" charset="0"/>
                <a:cs typeface="Verdana" pitchFamily="34" charset="0"/>
              </a:rPr>
              <a:t>solo será operativa esta PREVISIÓN si ello es posible y necesario –por             tenerse que continuar con el servicio o la provisión en tanto no se haya agotado el objeto de los mismos en forma instantánea- VER 	INCISO 5 DEL ART. 151 DEL DECRETO N°1000/15 ). </a:t>
            </a:r>
            <a:endParaRPr lang="es-AR" b="1" dirty="0">
              <a:solidFill>
                <a:schemeClr val="tx2">
                  <a:lumMod val="60000"/>
                  <a:lumOff val="40000"/>
                </a:schemeClr>
              </a:solidFill>
              <a:latin typeface="Verdana" pitchFamily="34" charset="0"/>
              <a:ea typeface="Verdana" pitchFamily="34" charset="0"/>
              <a:cs typeface="Verdana" pitchFamily="34" charset="0"/>
            </a:endParaRPr>
          </a:p>
          <a:p>
            <a:pPr marL="0" indent="0">
              <a:buNone/>
            </a:pPr>
            <a:endParaRPr lang="es-AR" dirty="0"/>
          </a:p>
        </p:txBody>
      </p:sp>
      <p:sp>
        <p:nvSpPr>
          <p:cNvPr id="2" name="1 Título"/>
          <p:cNvSpPr>
            <a:spLocks noGrp="1"/>
          </p:cNvSpPr>
          <p:nvPr>
            <p:ph type="title"/>
          </p:nvPr>
        </p:nvSpPr>
        <p:spPr/>
        <p:txBody>
          <a:bodyPr>
            <a:normAutofit fontScale="90000"/>
          </a:bodyPr>
          <a:lstStyle/>
          <a:p>
            <a:r>
              <a:rPr lang="es-AR" sz="2400" b="1" dirty="0" smtClean="0">
                <a:latin typeface="Verdana" pitchFamily="34" charset="0"/>
                <a:ea typeface="Verdana" pitchFamily="34" charset="0"/>
                <a:cs typeface="Verdana" pitchFamily="34" charset="0"/>
              </a:rPr>
              <a:t>IV. B) Segundo </a:t>
            </a:r>
            <a:r>
              <a:rPr lang="es-AR" sz="2400" b="1" dirty="0">
                <a:latin typeface="Verdana" pitchFamily="34" charset="0"/>
                <a:ea typeface="Verdana" pitchFamily="34" charset="0"/>
                <a:cs typeface="Verdana" pitchFamily="34" charset="0"/>
              </a:rPr>
              <a:t>tipo de legítimo abono. Art. 151 de la Ley N°8706 y 151 del Decreto N°1000/15.</a:t>
            </a:r>
            <a:endParaRPr lang="es-AR" sz="2400" b="1" dirty="0"/>
          </a:p>
        </p:txBody>
      </p:sp>
    </p:spTree>
    <p:extLst>
      <p:ext uri="{BB962C8B-B14F-4D97-AF65-F5344CB8AC3E}">
        <p14:creationId xmlns:p14="http://schemas.microsoft.com/office/powerpoint/2010/main" val="2745126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25000" lnSpcReduction="20000"/>
          </a:bodyPr>
          <a:lstStyle/>
          <a:p>
            <a:pPr algn="just"/>
            <a:r>
              <a:rPr lang="es-AR" sz="7200" b="1" dirty="0" smtClean="0">
                <a:latin typeface="Verdana" pitchFamily="34" charset="0"/>
                <a:ea typeface="Verdana" pitchFamily="34" charset="0"/>
                <a:cs typeface="Verdana" pitchFamily="34" charset="0"/>
              </a:rPr>
              <a:t>3. </a:t>
            </a:r>
            <a:r>
              <a:rPr lang="es-AR" sz="7200" b="1" u="sng" dirty="0" smtClean="0">
                <a:latin typeface="Verdana" pitchFamily="34" charset="0"/>
                <a:ea typeface="Verdana" pitchFamily="34" charset="0"/>
                <a:cs typeface="Verdana" pitchFamily="34" charset="0"/>
              </a:rPr>
              <a:t>RECAUDOS PARA SU PAGO</a:t>
            </a:r>
            <a:r>
              <a:rPr lang="es-AR" sz="7200" b="1" dirty="0" smtClean="0">
                <a:latin typeface="Verdana" pitchFamily="34" charset="0"/>
                <a:ea typeface="Verdana" pitchFamily="34" charset="0"/>
                <a:cs typeface="Verdana" pitchFamily="34" charset="0"/>
              </a:rPr>
              <a:t>: </a:t>
            </a:r>
          </a:p>
          <a:p>
            <a:pPr algn="just"/>
            <a:endParaRPr lang="es-AR" sz="7200" b="1" dirty="0" smtClean="0">
              <a:latin typeface="Verdana" pitchFamily="34" charset="0"/>
              <a:ea typeface="Verdana" pitchFamily="34" charset="0"/>
              <a:cs typeface="Verdana" pitchFamily="34" charset="0"/>
            </a:endParaRPr>
          </a:p>
          <a:p>
            <a:pPr algn="just"/>
            <a:r>
              <a:rPr lang="es-AR" sz="7200" b="1" dirty="0" smtClean="0">
                <a:latin typeface="Verdana" pitchFamily="34" charset="0"/>
                <a:ea typeface="Verdana" pitchFamily="34" charset="0"/>
                <a:cs typeface="Verdana" pitchFamily="34" charset="0"/>
              </a:rPr>
              <a:t>DECRETO N°1000/15: Artículo </a:t>
            </a:r>
            <a:r>
              <a:rPr lang="es-AR" sz="7200" b="1" dirty="0">
                <a:latin typeface="Verdana" pitchFamily="34" charset="0"/>
                <a:ea typeface="Verdana" pitchFamily="34" charset="0"/>
                <a:cs typeface="Verdana" pitchFamily="34" charset="0"/>
              </a:rPr>
              <a:t>151</a:t>
            </a:r>
            <a:r>
              <a:rPr lang="es-AR" sz="7200" b="1" dirty="0" smtClean="0">
                <a:latin typeface="Verdana" pitchFamily="34" charset="0"/>
                <a:ea typeface="Verdana" pitchFamily="34" charset="0"/>
                <a:cs typeface="Verdana" pitchFamily="34" charset="0"/>
              </a:rPr>
              <a:t>°: «</a:t>
            </a:r>
            <a:r>
              <a:rPr lang="es-AR" sz="7200" dirty="0" smtClean="0">
                <a:latin typeface="Verdana" pitchFamily="34" charset="0"/>
                <a:ea typeface="Verdana" pitchFamily="34" charset="0"/>
                <a:cs typeface="Verdana" pitchFamily="34" charset="0"/>
              </a:rPr>
              <a:t>En </a:t>
            </a:r>
            <a:r>
              <a:rPr lang="es-AR" sz="7200" dirty="0">
                <a:latin typeface="Verdana" pitchFamily="34" charset="0"/>
                <a:ea typeface="Verdana" pitchFamily="34" charset="0"/>
                <a:cs typeface="Verdana" pitchFamily="34" charset="0"/>
              </a:rPr>
              <a:t>toda pieza administrativa en la que se tramite el reconocimiento de gastos por legítimo abono deberá constar, sin perjuicio de otros requisitos exigidos en normas vigentes: 	</a:t>
            </a:r>
          </a:p>
          <a:p>
            <a:pPr algn="just"/>
            <a:endParaRPr lang="es-AR" sz="7200" b="1" dirty="0" smtClean="0">
              <a:latin typeface="Verdana" pitchFamily="34" charset="0"/>
              <a:ea typeface="Verdana" pitchFamily="34" charset="0"/>
              <a:cs typeface="Verdana" pitchFamily="34" charset="0"/>
            </a:endParaRPr>
          </a:p>
          <a:p>
            <a:pPr algn="just"/>
            <a:r>
              <a:rPr lang="es-AR" sz="7200" b="1" dirty="0" smtClean="0">
                <a:latin typeface="Verdana" pitchFamily="34" charset="0"/>
                <a:ea typeface="Verdana" pitchFamily="34" charset="0"/>
                <a:cs typeface="Verdana" pitchFamily="34" charset="0"/>
              </a:rPr>
              <a:t>3.1</a:t>
            </a:r>
            <a:r>
              <a:rPr lang="es-AR" sz="7200" b="1" dirty="0">
                <a:latin typeface="Verdana" pitchFamily="34" charset="0"/>
                <a:ea typeface="Verdana" pitchFamily="34" charset="0"/>
                <a:cs typeface="Verdana" pitchFamily="34" charset="0"/>
              </a:rPr>
              <a:t>. Factura (o documento equivalente)</a:t>
            </a:r>
            <a:r>
              <a:rPr lang="es-AR" sz="7200" dirty="0">
                <a:latin typeface="Verdana" pitchFamily="34" charset="0"/>
                <a:ea typeface="Verdana" pitchFamily="34" charset="0"/>
                <a:cs typeface="Verdana" pitchFamily="34" charset="0"/>
              </a:rPr>
              <a:t> que avale el gasto realizado, firmada por autoridad competente (certificando la recepción del bien o servicio). </a:t>
            </a:r>
            <a:endParaRPr lang="es-AR" sz="7200" dirty="0" smtClean="0">
              <a:latin typeface="Verdana" pitchFamily="34" charset="0"/>
              <a:ea typeface="Verdana" pitchFamily="34" charset="0"/>
              <a:cs typeface="Verdana" pitchFamily="34" charset="0"/>
            </a:endParaRPr>
          </a:p>
          <a:p>
            <a:pPr algn="just"/>
            <a:r>
              <a:rPr lang="es-AR" sz="7200" dirty="0" smtClean="0">
                <a:solidFill>
                  <a:schemeClr val="tx2">
                    <a:lumMod val="60000"/>
                    <a:lumOff val="40000"/>
                  </a:schemeClr>
                </a:solidFill>
                <a:latin typeface="Verdana" pitchFamily="34" charset="0"/>
                <a:ea typeface="Verdana" pitchFamily="34" charset="0"/>
                <a:cs typeface="Verdana" pitchFamily="34" charset="0"/>
              </a:rPr>
              <a:t>(Agente competente al efecto del servicio administrativo).</a:t>
            </a:r>
          </a:p>
          <a:p>
            <a:pPr algn="just"/>
            <a:r>
              <a:rPr lang="es-AR" sz="7200" dirty="0">
                <a:latin typeface="Verdana" pitchFamily="34" charset="0"/>
                <a:ea typeface="Verdana" pitchFamily="34" charset="0"/>
                <a:cs typeface="Verdana" pitchFamily="34" charset="0"/>
              </a:rPr>
              <a:t>	</a:t>
            </a:r>
          </a:p>
          <a:p>
            <a:pPr algn="just"/>
            <a:r>
              <a:rPr lang="es-AR" sz="7200" b="1" dirty="0" smtClean="0">
                <a:latin typeface="Verdana" pitchFamily="34" charset="0"/>
                <a:ea typeface="Verdana" pitchFamily="34" charset="0"/>
                <a:cs typeface="Verdana" pitchFamily="34" charset="0"/>
              </a:rPr>
              <a:t>3.2</a:t>
            </a:r>
            <a:r>
              <a:rPr lang="es-AR" sz="7200" b="1" dirty="0">
                <a:latin typeface="Verdana" pitchFamily="34" charset="0"/>
                <a:ea typeface="Verdana" pitchFamily="34" charset="0"/>
                <a:cs typeface="Verdana" pitchFamily="34" charset="0"/>
              </a:rPr>
              <a:t>. Informe que acredite que el precio a reconocer se ajusta a los corrientes en plaza para el bien o servicio recibido.</a:t>
            </a:r>
            <a:r>
              <a:rPr lang="es-AR" sz="7200" b="1" dirty="0">
                <a:solidFill>
                  <a:schemeClr val="tx2">
                    <a:lumMod val="60000"/>
                    <a:lumOff val="40000"/>
                  </a:schemeClr>
                </a:solidFill>
                <a:latin typeface="Verdana" pitchFamily="34" charset="0"/>
                <a:ea typeface="Verdana" pitchFamily="34" charset="0"/>
                <a:cs typeface="Verdana" pitchFamily="34" charset="0"/>
              </a:rPr>
              <a:t> </a:t>
            </a:r>
            <a:r>
              <a:rPr lang="es-AR" sz="7200" dirty="0" smtClean="0">
                <a:solidFill>
                  <a:schemeClr val="tx2">
                    <a:lumMod val="60000"/>
                    <a:lumOff val="40000"/>
                  </a:schemeClr>
                </a:solidFill>
                <a:latin typeface="Verdana" pitchFamily="34" charset="0"/>
                <a:ea typeface="Verdana" pitchFamily="34" charset="0"/>
                <a:cs typeface="Verdana" pitchFamily="34" charset="0"/>
              </a:rPr>
              <a:t>(Informe de Servicios Administrativos con indicación de las fuentes de las cuales se obtuvo el mismo).</a:t>
            </a:r>
            <a:r>
              <a:rPr lang="es-AR" sz="7200" dirty="0">
                <a:latin typeface="Verdana" pitchFamily="34" charset="0"/>
                <a:ea typeface="Verdana" pitchFamily="34" charset="0"/>
                <a:cs typeface="Verdana" pitchFamily="34" charset="0"/>
              </a:rPr>
              <a:t>	</a:t>
            </a:r>
          </a:p>
        </p:txBody>
      </p:sp>
      <p:sp>
        <p:nvSpPr>
          <p:cNvPr id="2" name="1 Título"/>
          <p:cNvSpPr>
            <a:spLocks noGrp="1"/>
          </p:cNvSpPr>
          <p:nvPr>
            <p:ph type="title"/>
          </p:nvPr>
        </p:nvSpPr>
        <p:spPr>
          <a:xfrm>
            <a:off x="467544" y="188640"/>
            <a:ext cx="8229600" cy="1143000"/>
          </a:xfrm>
        </p:spPr>
        <p:txBody>
          <a:bodyPr>
            <a:normAutofit fontScale="90000"/>
          </a:bodyPr>
          <a:lstStyle/>
          <a:p>
            <a:r>
              <a:rPr lang="es-AR" sz="2400" b="1" dirty="0" smtClean="0">
                <a:latin typeface="Verdana" pitchFamily="34" charset="0"/>
                <a:ea typeface="Verdana" pitchFamily="34" charset="0"/>
                <a:cs typeface="Verdana" pitchFamily="34" charset="0"/>
              </a:rPr>
              <a:t>IV. B) Segundo tipo de legítimo abono.</a:t>
            </a:r>
            <a:r>
              <a:rPr lang="es-AR" sz="2400" b="1" dirty="0">
                <a:latin typeface="Verdana" pitchFamily="34" charset="0"/>
                <a:ea typeface="Verdana" pitchFamily="34" charset="0"/>
                <a:cs typeface="Verdana" pitchFamily="34" charset="0"/>
              </a:rPr>
              <a:t> Art. 151 de la Ley N°8706 y 151 del Decreto N°1000/15</a:t>
            </a:r>
            <a:r>
              <a:rPr lang="es-AR" sz="2400" dirty="0">
                <a:latin typeface="Verdana" pitchFamily="34" charset="0"/>
                <a:ea typeface="Verdana" pitchFamily="34" charset="0"/>
                <a:cs typeface="Verdana" pitchFamily="34" charset="0"/>
              </a:rPr>
              <a:t>.</a:t>
            </a:r>
          </a:p>
        </p:txBody>
      </p:sp>
    </p:spTree>
    <p:extLst>
      <p:ext uri="{BB962C8B-B14F-4D97-AF65-F5344CB8AC3E}">
        <p14:creationId xmlns:p14="http://schemas.microsoft.com/office/powerpoint/2010/main" val="3766692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algn="just"/>
            <a:r>
              <a:rPr lang="es-AR" sz="1600" b="1" dirty="0" smtClean="0">
                <a:latin typeface="Verdana" pitchFamily="34" charset="0"/>
                <a:ea typeface="Verdana" pitchFamily="34" charset="0"/>
                <a:cs typeface="Verdana" pitchFamily="34" charset="0"/>
              </a:rPr>
              <a:t>3.3. </a:t>
            </a:r>
            <a:r>
              <a:rPr lang="es-AR" sz="1600" b="1" dirty="0">
                <a:latin typeface="Verdana" pitchFamily="34" charset="0"/>
                <a:ea typeface="Verdana" pitchFamily="34" charset="0"/>
                <a:cs typeface="Verdana" pitchFamily="34" charset="0"/>
              </a:rPr>
              <a:t>Constancia de pago </a:t>
            </a:r>
            <a:r>
              <a:rPr lang="es-AR" sz="1600" dirty="0">
                <a:latin typeface="Verdana" pitchFamily="34" charset="0"/>
                <a:ea typeface="Verdana" pitchFamily="34" charset="0"/>
                <a:cs typeface="Verdana" pitchFamily="34" charset="0"/>
              </a:rPr>
              <a:t>en caso que se haya verificado el mismo</a:t>
            </a:r>
            <a:r>
              <a:rPr lang="es-AR" sz="1600" dirty="0" smtClean="0">
                <a:latin typeface="Verdana" pitchFamily="34" charset="0"/>
                <a:ea typeface="Verdana" pitchFamily="34" charset="0"/>
                <a:cs typeface="Verdana" pitchFamily="34" charset="0"/>
              </a:rPr>
              <a:t>.</a:t>
            </a:r>
          </a:p>
          <a:p>
            <a:pPr algn="just"/>
            <a:r>
              <a:rPr lang="es-AR" sz="1600" dirty="0" smtClean="0">
                <a:solidFill>
                  <a:schemeClr val="tx2">
                    <a:lumMod val="60000"/>
                    <a:lumOff val="40000"/>
                  </a:schemeClr>
                </a:solidFill>
                <a:latin typeface="Verdana" pitchFamily="34" charset="0"/>
                <a:ea typeface="Verdana" pitchFamily="34" charset="0"/>
                <a:cs typeface="Verdana" pitchFamily="34" charset="0"/>
              </a:rPr>
              <a:t>(De igual forma es necesario acreditar los recaudos del art. y en especial que se pagó precio de mercado).</a:t>
            </a:r>
            <a:r>
              <a:rPr lang="es-AR" sz="1600" dirty="0" smtClean="0">
                <a:latin typeface="Verdana" pitchFamily="34" charset="0"/>
                <a:ea typeface="Verdana" pitchFamily="34" charset="0"/>
                <a:cs typeface="Verdana" pitchFamily="34" charset="0"/>
              </a:rPr>
              <a:t> </a:t>
            </a:r>
            <a:r>
              <a:rPr lang="es-AR" sz="1600" dirty="0">
                <a:latin typeface="Verdana" pitchFamily="34" charset="0"/>
                <a:ea typeface="Verdana" pitchFamily="34" charset="0"/>
                <a:cs typeface="Verdana" pitchFamily="34" charset="0"/>
              </a:rPr>
              <a:t>	</a:t>
            </a:r>
          </a:p>
          <a:p>
            <a:pPr algn="just"/>
            <a:endParaRPr lang="es-AR" sz="1600" dirty="0" smtClean="0">
              <a:latin typeface="Verdana" pitchFamily="34" charset="0"/>
              <a:ea typeface="Verdana" pitchFamily="34" charset="0"/>
              <a:cs typeface="Verdana" pitchFamily="34" charset="0"/>
            </a:endParaRPr>
          </a:p>
          <a:p>
            <a:pPr algn="just"/>
            <a:r>
              <a:rPr lang="es-AR" sz="1600" b="1" dirty="0" smtClean="0">
                <a:latin typeface="Verdana" pitchFamily="34" charset="0"/>
                <a:ea typeface="Verdana" pitchFamily="34" charset="0"/>
                <a:cs typeface="Verdana" pitchFamily="34" charset="0"/>
              </a:rPr>
              <a:t>3.4</a:t>
            </a:r>
            <a:r>
              <a:rPr lang="es-AR" sz="1600" dirty="0">
                <a:latin typeface="Verdana" pitchFamily="34" charset="0"/>
                <a:ea typeface="Verdana" pitchFamily="34" charset="0"/>
                <a:cs typeface="Verdana" pitchFamily="34" charset="0"/>
              </a:rPr>
              <a:t>. </a:t>
            </a:r>
            <a:r>
              <a:rPr lang="es-AR" sz="1600" b="1" dirty="0">
                <a:latin typeface="Verdana" pitchFamily="34" charset="0"/>
                <a:ea typeface="Verdana" pitchFamily="34" charset="0"/>
                <a:cs typeface="Verdana" pitchFamily="34" charset="0"/>
              </a:rPr>
              <a:t>Volante de imputación del gasto o de reserva al crédito</a:t>
            </a:r>
            <a:r>
              <a:rPr lang="es-AR" sz="1600" dirty="0">
                <a:latin typeface="Verdana" pitchFamily="34" charset="0"/>
                <a:ea typeface="Verdana" pitchFamily="34" charset="0"/>
                <a:cs typeface="Verdana" pitchFamily="34" charset="0"/>
              </a:rPr>
              <a:t> votado, en su caso. </a:t>
            </a:r>
            <a:endParaRPr lang="es-AR" sz="1600" dirty="0" smtClean="0">
              <a:latin typeface="Verdana" pitchFamily="34" charset="0"/>
              <a:ea typeface="Verdana" pitchFamily="34" charset="0"/>
              <a:cs typeface="Verdana" pitchFamily="34" charset="0"/>
            </a:endParaRPr>
          </a:p>
          <a:p>
            <a:pPr algn="just"/>
            <a:r>
              <a:rPr lang="es-AR" sz="1600" dirty="0" smtClean="0">
                <a:solidFill>
                  <a:schemeClr val="tx2">
                    <a:lumMod val="60000"/>
                    <a:lumOff val="40000"/>
                  </a:schemeClr>
                </a:solidFill>
                <a:latin typeface="Verdana" pitchFamily="34" charset="0"/>
                <a:ea typeface="Verdana" pitchFamily="34" charset="0"/>
                <a:cs typeface="Verdana" pitchFamily="34" charset="0"/>
              </a:rPr>
              <a:t>(debidamente intervenido por CGP).</a:t>
            </a:r>
            <a:r>
              <a:rPr lang="es-AR" sz="1600" dirty="0">
                <a:latin typeface="Verdana" pitchFamily="34" charset="0"/>
                <a:ea typeface="Verdana" pitchFamily="34" charset="0"/>
                <a:cs typeface="Verdana" pitchFamily="34" charset="0"/>
              </a:rPr>
              <a:t>	</a:t>
            </a:r>
          </a:p>
          <a:p>
            <a:pPr algn="just"/>
            <a:endParaRPr lang="es-AR" sz="1600" dirty="0" smtClean="0">
              <a:latin typeface="Verdana" pitchFamily="34" charset="0"/>
              <a:ea typeface="Verdana" pitchFamily="34" charset="0"/>
              <a:cs typeface="Verdana" pitchFamily="34" charset="0"/>
            </a:endParaRPr>
          </a:p>
          <a:p>
            <a:pPr algn="just"/>
            <a:r>
              <a:rPr lang="es-AR" sz="1600" b="1" dirty="0" smtClean="0">
                <a:latin typeface="Verdana" pitchFamily="34" charset="0"/>
                <a:ea typeface="Verdana" pitchFamily="34" charset="0"/>
                <a:cs typeface="Verdana" pitchFamily="34" charset="0"/>
              </a:rPr>
              <a:t>3.5</a:t>
            </a:r>
            <a:r>
              <a:rPr lang="es-AR" sz="1600" b="1" dirty="0">
                <a:latin typeface="Verdana" pitchFamily="34" charset="0"/>
                <a:ea typeface="Verdana" pitchFamily="34" charset="0"/>
                <a:cs typeface="Verdana" pitchFamily="34" charset="0"/>
              </a:rPr>
              <a:t>. Nota firmada por autoridad competente </a:t>
            </a:r>
            <a:r>
              <a:rPr lang="es-AR" sz="1600" dirty="0">
                <a:latin typeface="Verdana" pitchFamily="34" charset="0"/>
                <a:ea typeface="Verdana" pitchFamily="34" charset="0"/>
                <a:cs typeface="Verdana" pitchFamily="34" charset="0"/>
              </a:rPr>
              <a:t>informando si se encuentra iniciado o en curso un procedimiento de contratación o, </a:t>
            </a:r>
            <a:r>
              <a:rPr lang="es-AR" sz="1600" dirty="0">
                <a:solidFill>
                  <a:srgbClr val="FF0000"/>
                </a:solidFill>
                <a:latin typeface="Verdana" pitchFamily="34" charset="0"/>
                <a:ea typeface="Verdana" pitchFamily="34" charset="0"/>
                <a:cs typeface="Verdana" pitchFamily="34" charset="0"/>
              </a:rPr>
              <a:t>en su defecto, justificando la falta de cumplimiento de los procedimientos normales de autorización previa del gasto y los motivos por los cuales se procede al reconocimiento de legítimo abono del gasto </a:t>
            </a:r>
            <a:r>
              <a:rPr lang="es-AR" sz="1600" dirty="0" smtClean="0">
                <a:solidFill>
                  <a:srgbClr val="FF0000"/>
                </a:solidFill>
                <a:latin typeface="Verdana" pitchFamily="34" charset="0"/>
                <a:ea typeface="Verdana" pitchFamily="34" charset="0"/>
                <a:cs typeface="Verdana" pitchFamily="34" charset="0"/>
              </a:rPr>
              <a:t>efectuado (VER COMENTARIO AL PUNTO E) ART. 151 8706 PRECEDENTE). </a:t>
            </a:r>
            <a:r>
              <a:rPr lang="es-AR" sz="1600" dirty="0">
                <a:solidFill>
                  <a:srgbClr val="FF0000"/>
                </a:solidFill>
                <a:latin typeface="Verdana" pitchFamily="34" charset="0"/>
                <a:ea typeface="Verdana" pitchFamily="34" charset="0"/>
                <a:cs typeface="Verdana" pitchFamily="34" charset="0"/>
              </a:rPr>
              <a:t>	</a:t>
            </a:r>
          </a:p>
          <a:p>
            <a:pPr algn="just"/>
            <a:endParaRPr lang="es-AR" sz="1400" dirty="0" smtClean="0">
              <a:latin typeface="Verdana" pitchFamily="34" charset="0"/>
              <a:ea typeface="Verdana" pitchFamily="34" charset="0"/>
              <a:cs typeface="Verdana" pitchFamily="34" charset="0"/>
            </a:endParaRPr>
          </a:p>
        </p:txBody>
      </p:sp>
      <p:sp>
        <p:nvSpPr>
          <p:cNvPr id="2" name="1 Título"/>
          <p:cNvSpPr>
            <a:spLocks noGrp="1"/>
          </p:cNvSpPr>
          <p:nvPr>
            <p:ph type="title"/>
          </p:nvPr>
        </p:nvSpPr>
        <p:spPr/>
        <p:txBody>
          <a:bodyPr>
            <a:normAutofit fontScale="90000"/>
          </a:bodyPr>
          <a:lstStyle/>
          <a:p>
            <a:r>
              <a:rPr lang="es-AR" sz="2700" b="1" dirty="0" smtClean="0">
                <a:latin typeface="Verdana" pitchFamily="34" charset="0"/>
                <a:ea typeface="Verdana" pitchFamily="34" charset="0"/>
                <a:cs typeface="Verdana" pitchFamily="34" charset="0"/>
              </a:rPr>
              <a:t>IV. B) Segundo </a:t>
            </a:r>
            <a:r>
              <a:rPr lang="es-AR" sz="2700" b="1" dirty="0">
                <a:latin typeface="Verdana" pitchFamily="34" charset="0"/>
                <a:ea typeface="Verdana" pitchFamily="34" charset="0"/>
                <a:cs typeface="Verdana" pitchFamily="34" charset="0"/>
              </a:rPr>
              <a:t>tipo de legítimo abono. Art. 151 de la Ley N°8706 y 151 del Decreto N°1000/15</a:t>
            </a:r>
            <a:r>
              <a:rPr lang="es-AR" dirty="0">
                <a:latin typeface="Verdana" pitchFamily="34" charset="0"/>
                <a:ea typeface="Verdana" pitchFamily="34" charset="0"/>
                <a:cs typeface="Verdana" pitchFamily="34" charset="0"/>
              </a:rPr>
              <a:t>.</a:t>
            </a:r>
            <a:endParaRPr lang="es-AR" dirty="0"/>
          </a:p>
        </p:txBody>
      </p:sp>
    </p:spTree>
    <p:extLst>
      <p:ext uri="{BB962C8B-B14F-4D97-AF65-F5344CB8AC3E}">
        <p14:creationId xmlns:p14="http://schemas.microsoft.com/office/powerpoint/2010/main" val="975524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pPr algn="just"/>
            <a:endParaRPr lang="es-AR" dirty="0" smtClean="0">
              <a:latin typeface="Verdana" pitchFamily="34" charset="0"/>
              <a:ea typeface="Verdana" pitchFamily="34" charset="0"/>
              <a:cs typeface="Verdana" pitchFamily="34" charset="0"/>
            </a:endParaRPr>
          </a:p>
          <a:p>
            <a:pPr algn="just"/>
            <a:r>
              <a:rPr lang="es-AR" sz="2600" dirty="0" smtClean="0">
                <a:latin typeface="Verdana" pitchFamily="34" charset="0"/>
                <a:ea typeface="Verdana" pitchFamily="34" charset="0"/>
                <a:cs typeface="Verdana" pitchFamily="34" charset="0"/>
              </a:rPr>
              <a:t>3.6</a:t>
            </a:r>
            <a:r>
              <a:rPr lang="es-AR" sz="2600" dirty="0">
                <a:latin typeface="Verdana" pitchFamily="34" charset="0"/>
                <a:ea typeface="Verdana" pitchFamily="34" charset="0"/>
                <a:cs typeface="Verdana" pitchFamily="34" charset="0"/>
              </a:rPr>
              <a:t>. </a:t>
            </a:r>
            <a:r>
              <a:rPr lang="es-AR" sz="2600" b="1" dirty="0">
                <a:latin typeface="Verdana" pitchFamily="34" charset="0"/>
                <a:ea typeface="Verdana" pitchFamily="34" charset="0"/>
                <a:cs typeface="Verdana" pitchFamily="34" charset="0"/>
              </a:rPr>
              <a:t>Dictamen legal sobre el gasto.</a:t>
            </a:r>
          </a:p>
          <a:p>
            <a:pPr algn="just"/>
            <a:r>
              <a:rPr lang="es-AR" sz="2600" b="1" dirty="0">
                <a:solidFill>
                  <a:schemeClr val="tx2">
                    <a:lumMod val="40000"/>
                    <a:lumOff val="60000"/>
                  </a:schemeClr>
                </a:solidFill>
                <a:latin typeface="Verdana" pitchFamily="34" charset="0"/>
                <a:ea typeface="Verdana" pitchFamily="34" charset="0"/>
                <a:cs typeface="Verdana" pitchFamily="34" charset="0"/>
              </a:rPr>
              <a:t> (repartición de origen y en su caso del Ministerio del cual depende la misma). </a:t>
            </a:r>
            <a:r>
              <a:rPr lang="es-AR" sz="2600" dirty="0">
                <a:solidFill>
                  <a:schemeClr val="tx2">
                    <a:lumMod val="40000"/>
                    <a:lumOff val="60000"/>
                  </a:schemeClr>
                </a:solidFill>
                <a:latin typeface="Verdana" pitchFamily="34" charset="0"/>
                <a:ea typeface="Verdana" pitchFamily="34" charset="0"/>
                <a:cs typeface="Verdana" pitchFamily="34" charset="0"/>
              </a:rPr>
              <a:t>	</a:t>
            </a:r>
          </a:p>
          <a:p>
            <a:pPr algn="just"/>
            <a:endParaRPr lang="es-AR" sz="2600" dirty="0">
              <a:latin typeface="Verdana" pitchFamily="34" charset="0"/>
              <a:ea typeface="Verdana" pitchFamily="34" charset="0"/>
              <a:cs typeface="Verdana" pitchFamily="34" charset="0"/>
            </a:endParaRPr>
          </a:p>
          <a:p>
            <a:pPr algn="just"/>
            <a:r>
              <a:rPr lang="es-AR" sz="2600" b="1" dirty="0" smtClean="0">
                <a:solidFill>
                  <a:srgbClr val="FF0000"/>
                </a:solidFill>
                <a:latin typeface="Verdana" pitchFamily="34" charset="0"/>
                <a:ea typeface="Verdana" pitchFamily="34" charset="0"/>
                <a:cs typeface="Verdana" pitchFamily="34" charset="0"/>
              </a:rPr>
              <a:t>3.7</a:t>
            </a:r>
            <a:r>
              <a:rPr lang="es-AR" sz="2600" b="1" dirty="0">
                <a:solidFill>
                  <a:srgbClr val="FF0000"/>
                </a:solidFill>
                <a:latin typeface="Verdana" pitchFamily="34" charset="0"/>
                <a:ea typeface="Verdana" pitchFamily="34" charset="0"/>
                <a:cs typeface="Verdana" pitchFamily="34" charset="0"/>
              </a:rPr>
              <a:t>. Intervención de Fiscalía de Estado .</a:t>
            </a:r>
          </a:p>
          <a:p>
            <a:pPr algn="just"/>
            <a:r>
              <a:rPr lang="es-AR" sz="2600" dirty="0">
                <a:solidFill>
                  <a:srgbClr val="FF0000"/>
                </a:solidFill>
                <a:latin typeface="Verdana" pitchFamily="34" charset="0"/>
                <a:ea typeface="Verdana" pitchFamily="34" charset="0"/>
                <a:cs typeface="Verdana" pitchFamily="34" charset="0"/>
              </a:rPr>
              <a:t>(</a:t>
            </a:r>
            <a:r>
              <a:rPr lang="es-AR" sz="2600" u="sng" dirty="0">
                <a:solidFill>
                  <a:srgbClr val="FF0000"/>
                </a:solidFill>
                <a:latin typeface="Verdana" pitchFamily="34" charset="0"/>
                <a:ea typeface="Verdana" pitchFamily="34" charset="0"/>
                <a:cs typeface="Verdana" pitchFamily="34" charset="0"/>
              </a:rPr>
              <a:t>No es recaudo expreso del Decreto N°1000/15 </a:t>
            </a:r>
            <a:r>
              <a:rPr lang="es-AR" sz="2600" dirty="0">
                <a:solidFill>
                  <a:srgbClr val="FF0000"/>
                </a:solidFill>
                <a:latin typeface="Verdana" pitchFamily="34" charset="0"/>
                <a:ea typeface="Verdana" pitchFamily="34" charset="0"/>
                <a:cs typeface="Verdana" pitchFamily="34" charset="0"/>
              </a:rPr>
              <a:t>pero aquellos que sean relevantes por su objeto y/o monto deberían s</a:t>
            </a:r>
            <a:r>
              <a:rPr lang="es-AR" sz="2600" dirty="0" smtClean="0">
                <a:solidFill>
                  <a:srgbClr val="FF0000"/>
                </a:solidFill>
                <a:latin typeface="Verdana" pitchFamily="34" charset="0"/>
                <a:ea typeface="Verdana" pitchFamily="34" charset="0"/>
                <a:cs typeface="Verdana" pitchFamily="34" charset="0"/>
              </a:rPr>
              <a:t>er </a:t>
            </a:r>
            <a:r>
              <a:rPr lang="es-AR" sz="2600" dirty="0">
                <a:solidFill>
                  <a:srgbClr val="FF0000"/>
                </a:solidFill>
                <a:latin typeface="Verdana" pitchFamily="34" charset="0"/>
                <a:ea typeface="Verdana" pitchFamily="34" charset="0"/>
                <a:cs typeface="Verdana" pitchFamily="34" charset="0"/>
              </a:rPr>
              <a:t>remitidos en el marco de la previsión del art. </a:t>
            </a:r>
            <a:r>
              <a:rPr lang="es-AR" sz="2600" dirty="0" smtClean="0">
                <a:solidFill>
                  <a:srgbClr val="FF0000"/>
                </a:solidFill>
                <a:latin typeface="Verdana" pitchFamily="34" charset="0"/>
                <a:ea typeface="Verdana" pitchFamily="34" charset="0"/>
                <a:cs typeface="Verdana" pitchFamily="34" charset="0"/>
              </a:rPr>
              <a:t>177 de la C. Provincial,. 1 </a:t>
            </a:r>
            <a:r>
              <a:rPr lang="es-AR" sz="2600" dirty="0">
                <a:solidFill>
                  <a:srgbClr val="FF0000"/>
                </a:solidFill>
                <a:latin typeface="Verdana" pitchFamily="34" charset="0"/>
                <a:ea typeface="Verdana" pitchFamily="34" charset="0"/>
                <a:cs typeface="Verdana" pitchFamily="34" charset="0"/>
              </a:rPr>
              <a:t>de la Ley </a:t>
            </a:r>
            <a:r>
              <a:rPr lang="es-AR" sz="2600" dirty="0" smtClean="0">
                <a:solidFill>
                  <a:srgbClr val="FF0000"/>
                </a:solidFill>
                <a:latin typeface="Verdana" pitchFamily="34" charset="0"/>
                <a:ea typeface="Verdana" pitchFamily="34" charset="0"/>
                <a:cs typeface="Verdana" pitchFamily="34" charset="0"/>
              </a:rPr>
              <a:t>N°728, 35 de la Ley Nº9003 –en tanto es un “acto </a:t>
            </a:r>
            <a:r>
              <a:rPr lang="es-AR" sz="2600" dirty="0" err="1" smtClean="0">
                <a:solidFill>
                  <a:srgbClr val="FF0000"/>
                </a:solidFill>
                <a:latin typeface="Verdana" pitchFamily="34" charset="0"/>
                <a:ea typeface="Verdana" pitchFamily="34" charset="0"/>
                <a:cs typeface="Verdana" pitchFamily="34" charset="0"/>
              </a:rPr>
              <a:t>adm</a:t>
            </a:r>
            <a:r>
              <a:rPr lang="es-AR" sz="2600" dirty="0" smtClean="0">
                <a:solidFill>
                  <a:srgbClr val="FF0000"/>
                </a:solidFill>
                <a:latin typeface="Verdana" pitchFamily="34" charset="0"/>
                <a:ea typeface="Verdana" pitchFamily="34" charset="0"/>
                <a:cs typeface="Verdana" pitchFamily="34" charset="0"/>
              </a:rPr>
              <a:t>.” sujeto a </a:t>
            </a:r>
            <a:r>
              <a:rPr lang="es-AR" sz="2600" dirty="0" err="1" smtClean="0">
                <a:solidFill>
                  <a:srgbClr val="FF0000"/>
                </a:solidFill>
                <a:latin typeface="Verdana" pitchFamily="34" charset="0"/>
                <a:ea typeface="Verdana" pitchFamily="34" charset="0"/>
                <a:cs typeface="Verdana" pitchFamily="34" charset="0"/>
              </a:rPr>
              <a:t>proced</a:t>
            </a:r>
            <a:r>
              <a:rPr lang="es-AR" sz="2600" dirty="0" smtClean="0">
                <a:solidFill>
                  <a:srgbClr val="FF0000"/>
                </a:solidFill>
                <a:latin typeface="Verdana" pitchFamily="34" charset="0"/>
                <a:ea typeface="Verdana" pitchFamily="34" charset="0"/>
                <a:cs typeface="Verdana" pitchFamily="34" charset="0"/>
              </a:rPr>
              <a:t>. de conformación debido-  </a:t>
            </a:r>
            <a:r>
              <a:rPr lang="es-AR" sz="2600" dirty="0">
                <a:solidFill>
                  <a:srgbClr val="FF0000"/>
                </a:solidFill>
                <a:latin typeface="Verdana" pitchFamily="34" charset="0"/>
                <a:ea typeface="Verdana" pitchFamily="34" charset="0"/>
                <a:cs typeface="Verdana" pitchFamily="34" charset="0"/>
              </a:rPr>
              <a:t>y Decreto </a:t>
            </a:r>
            <a:r>
              <a:rPr lang="es-AR" sz="2600" dirty="0" smtClean="0">
                <a:solidFill>
                  <a:srgbClr val="FF0000"/>
                </a:solidFill>
                <a:latin typeface="Verdana" pitchFamily="34" charset="0"/>
                <a:ea typeface="Verdana" pitchFamily="34" charset="0"/>
                <a:cs typeface="Verdana" pitchFamily="34" charset="0"/>
              </a:rPr>
              <a:t>N°1428/18, en tanto importan mecánicas de  de pago excepcionales y que omiten los procedimientos normales de contratación impuestos constitucional y legalmente, siendo además de difícil control). </a:t>
            </a:r>
            <a:endParaRPr lang="es-AR" sz="2600" dirty="0">
              <a:solidFill>
                <a:srgbClr val="FF0000"/>
              </a:solidFill>
              <a:latin typeface="Verdana" pitchFamily="34" charset="0"/>
              <a:ea typeface="Verdana" pitchFamily="34" charset="0"/>
              <a:cs typeface="Verdana" pitchFamily="34" charset="0"/>
            </a:endParaRPr>
          </a:p>
          <a:p>
            <a:pPr algn="just"/>
            <a:endParaRPr lang="es-AR" sz="2600" dirty="0">
              <a:latin typeface="Verdana" pitchFamily="34" charset="0"/>
              <a:ea typeface="Verdana" pitchFamily="34" charset="0"/>
              <a:cs typeface="Verdana" pitchFamily="34" charset="0"/>
            </a:endParaRPr>
          </a:p>
          <a:p>
            <a:endParaRPr lang="es-AR" sz="2600" dirty="0">
              <a:latin typeface="Verdana" pitchFamily="34" charset="0"/>
              <a:ea typeface="Verdana" pitchFamily="34" charset="0"/>
              <a:cs typeface="Verdana" pitchFamily="34" charset="0"/>
            </a:endParaRPr>
          </a:p>
          <a:p>
            <a:endParaRPr lang="es-AR" sz="2600" dirty="0"/>
          </a:p>
        </p:txBody>
      </p:sp>
      <p:sp>
        <p:nvSpPr>
          <p:cNvPr id="2" name="1 Título"/>
          <p:cNvSpPr>
            <a:spLocks noGrp="1"/>
          </p:cNvSpPr>
          <p:nvPr>
            <p:ph type="title"/>
          </p:nvPr>
        </p:nvSpPr>
        <p:spPr/>
        <p:txBody>
          <a:bodyPr>
            <a:noAutofit/>
          </a:bodyPr>
          <a:lstStyle/>
          <a:p>
            <a:r>
              <a:rPr lang="es-AR" sz="2800" b="1" dirty="0" smtClean="0">
                <a:latin typeface="Verdana" pitchFamily="34" charset="0"/>
                <a:ea typeface="Verdana" pitchFamily="34" charset="0"/>
                <a:cs typeface="Verdana" pitchFamily="34" charset="0"/>
              </a:rPr>
              <a:t>IV. B) Segundo </a:t>
            </a:r>
            <a:r>
              <a:rPr lang="es-AR" sz="2800" b="1" dirty="0">
                <a:latin typeface="Verdana" pitchFamily="34" charset="0"/>
                <a:ea typeface="Verdana" pitchFamily="34" charset="0"/>
                <a:cs typeface="Verdana" pitchFamily="34" charset="0"/>
              </a:rPr>
              <a:t>tipo de legítimo abono. Art. 151 de la Ley N°8706 y 151 del Decreto N°1000/15.</a:t>
            </a:r>
            <a:endParaRPr lang="es-AR" sz="2800" b="1" dirty="0"/>
          </a:p>
        </p:txBody>
      </p:sp>
    </p:spTree>
    <p:extLst>
      <p:ext uri="{BB962C8B-B14F-4D97-AF65-F5344CB8AC3E}">
        <p14:creationId xmlns:p14="http://schemas.microsoft.com/office/powerpoint/2010/main" val="582094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55000" lnSpcReduction="20000"/>
          </a:bodyPr>
          <a:lstStyle/>
          <a:p>
            <a:endParaRPr lang="es-ES" b="1" dirty="0" smtClean="0"/>
          </a:p>
          <a:p>
            <a:pPr algn="just"/>
            <a:r>
              <a:rPr lang="es-ES" sz="2900" b="1" dirty="0" smtClean="0">
                <a:latin typeface="Verdana" pitchFamily="34" charset="0"/>
                <a:ea typeface="Verdana" pitchFamily="34" charset="0"/>
                <a:cs typeface="Verdana" pitchFamily="34" charset="0"/>
              </a:rPr>
              <a:t>DICT. 308/16  (INFORME AGN):</a:t>
            </a:r>
            <a:endParaRPr lang="es-ES" sz="2900" b="1" dirty="0">
              <a:latin typeface="Verdana" pitchFamily="34" charset="0"/>
              <a:ea typeface="Verdana" pitchFamily="34" charset="0"/>
              <a:cs typeface="Verdana" pitchFamily="34" charset="0"/>
            </a:endParaRPr>
          </a:p>
          <a:p>
            <a:pPr algn="just"/>
            <a:r>
              <a:rPr lang="es-ES" sz="2900" dirty="0" smtClean="0">
                <a:latin typeface="Verdana" pitchFamily="34" charset="0"/>
                <a:ea typeface="Verdana" pitchFamily="34" charset="0"/>
                <a:cs typeface="Verdana" pitchFamily="34" charset="0"/>
              </a:rPr>
              <a:t>«La </a:t>
            </a:r>
            <a:r>
              <a:rPr lang="es-ES" sz="2900" dirty="0">
                <a:latin typeface="Verdana" pitchFamily="34" charset="0"/>
                <a:ea typeface="Verdana" pitchFamily="34" charset="0"/>
                <a:cs typeface="Verdana" pitchFamily="34" charset="0"/>
              </a:rPr>
              <a:t>eventual aplicación de los procedimientos de Legítimo Abono establecidos en los arts. 151 de la Ley Nº8.706 y 151 del Decreto Nº1.000/15 estarán supeditados al estricto cumplimiento de los recaudos que se establecen en las normas citadas, caso contrario deberá estarse a la doctrina sentada por Fiscalía de Estado en el Dictamen Nº 023/11 de fecha 11/01/11</a:t>
            </a:r>
            <a:r>
              <a:rPr lang="es-ES" sz="2900" dirty="0" smtClean="0">
                <a:latin typeface="Verdana" pitchFamily="34" charset="0"/>
                <a:ea typeface="Verdana" pitchFamily="34" charset="0"/>
                <a:cs typeface="Verdana" pitchFamily="34" charset="0"/>
              </a:rPr>
              <a:t>, «Módulos dique Potrerillos»), </a:t>
            </a:r>
            <a:r>
              <a:rPr lang="es-ES" sz="2900" dirty="0">
                <a:latin typeface="Verdana" pitchFamily="34" charset="0"/>
                <a:ea typeface="Verdana" pitchFamily="34" charset="0"/>
                <a:cs typeface="Verdana" pitchFamily="34" charset="0"/>
              </a:rPr>
              <a:t>habiéndose vulnerado además lo dispuesto en el art. 35 y </a:t>
            </a:r>
            <a:r>
              <a:rPr lang="es-ES" sz="2900" dirty="0" err="1">
                <a:latin typeface="Verdana" pitchFamily="34" charset="0"/>
                <a:ea typeface="Verdana" pitchFamily="34" charset="0"/>
                <a:cs typeface="Verdana" pitchFamily="34" charset="0"/>
              </a:rPr>
              <a:t>cctes</a:t>
            </a:r>
            <a:r>
              <a:rPr lang="es-ES" sz="2900" dirty="0">
                <a:latin typeface="Verdana" pitchFamily="34" charset="0"/>
                <a:ea typeface="Verdana" pitchFamily="34" charset="0"/>
                <a:cs typeface="Verdana" pitchFamily="34" charset="0"/>
              </a:rPr>
              <a:t>. de la Ley Nº3.909. </a:t>
            </a:r>
            <a:endParaRPr lang="es-AR" sz="2900" dirty="0">
              <a:latin typeface="Verdana" pitchFamily="34" charset="0"/>
              <a:ea typeface="Verdana" pitchFamily="34" charset="0"/>
              <a:cs typeface="Verdana" pitchFamily="34" charset="0"/>
            </a:endParaRPr>
          </a:p>
          <a:p>
            <a:pPr algn="just"/>
            <a:r>
              <a:rPr lang="es-ES" sz="2900" dirty="0">
                <a:latin typeface="Verdana" pitchFamily="34" charset="0"/>
                <a:ea typeface="Verdana" pitchFamily="34" charset="0"/>
                <a:cs typeface="Verdana" pitchFamily="34" charset="0"/>
              </a:rPr>
              <a:t>En consideración de todo ello, deberían determinarse las responsabilidades de los funcionarios públicos intervinientes en los términos del art. 151 y 177 de la Ley N°8.706 y/o de empleados públicos conforme art. 13 inc. a), 61 y </a:t>
            </a:r>
            <a:r>
              <a:rPr lang="es-ES" sz="2900" dirty="0" err="1">
                <a:latin typeface="Verdana" pitchFamily="34" charset="0"/>
                <a:ea typeface="Verdana" pitchFamily="34" charset="0"/>
                <a:cs typeface="Verdana" pitchFamily="34" charset="0"/>
              </a:rPr>
              <a:t>ssgtes</a:t>
            </a:r>
            <a:r>
              <a:rPr lang="es-ES" sz="2900" dirty="0">
                <a:latin typeface="Verdana" pitchFamily="34" charset="0"/>
                <a:ea typeface="Verdana" pitchFamily="34" charset="0"/>
                <a:cs typeface="Verdana" pitchFamily="34" charset="0"/>
              </a:rPr>
              <a:t>. del Decreto-Ley Nº560/73 o normas análogas del régimen normativo que </a:t>
            </a:r>
            <a:r>
              <a:rPr lang="es-ES" sz="2900" dirty="0" smtClean="0">
                <a:latin typeface="Verdana" pitchFamily="34" charset="0"/>
                <a:ea typeface="Verdana" pitchFamily="34" charset="0"/>
                <a:cs typeface="Verdana" pitchFamily="34" charset="0"/>
              </a:rPr>
              <a:t>corresponda…».</a:t>
            </a:r>
            <a:endParaRPr lang="es-AR" sz="2900" dirty="0">
              <a:latin typeface="Verdana" pitchFamily="34" charset="0"/>
              <a:ea typeface="Verdana" pitchFamily="34" charset="0"/>
              <a:cs typeface="Verdana" pitchFamily="34" charset="0"/>
            </a:endParaRPr>
          </a:p>
          <a:p>
            <a:r>
              <a:rPr lang="es-AR" sz="2900" i="1" dirty="0">
                <a:latin typeface="Verdana" pitchFamily="34" charset="0"/>
                <a:ea typeface="Verdana" pitchFamily="34" charset="0"/>
                <a:cs typeface="Verdana" pitchFamily="34" charset="0"/>
              </a:rPr>
              <a:t> </a:t>
            </a:r>
            <a:endParaRPr lang="es-AR" sz="2900" dirty="0">
              <a:latin typeface="Verdana" pitchFamily="34" charset="0"/>
              <a:ea typeface="Verdana" pitchFamily="34" charset="0"/>
              <a:cs typeface="Verdana" pitchFamily="34" charset="0"/>
            </a:endParaRPr>
          </a:p>
          <a:p>
            <a:endParaRPr lang="es-AR" dirty="0"/>
          </a:p>
        </p:txBody>
      </p:sp>
      <p:sp>
        <p:nvSpPr>
          <p:cNvPr id="3" name="2 Título"/>
          <p:cNvSpPr>
            <a:spLocks noGrp="1"/>
          </p:cNvSpPr>
          <p:nvPr>
            <p:ph type="title"/>
          </p:nvPr>
        </p:nvSpPr>
        <p:spPr/>
        <p:txBody>
          <a:bodyPr/>
          <a:lstStyle/>
          <a:p>
            <a:r>
              <a:rPr lang="es-AR" sz="2400" b="1" dirty="0" smtClean="0">
                <a:latin typeface="Verdana" pitchFamily="34" charset="0"/>
                <a:ea typeface="Verdana" pitchFamily="34" charset="0"/>
                <a:cs typeface="Verdana" pitchFamily="34" charset="0"/>
              </a:rPr>
              <a:t>IV.C).  Aplicación directa de la teoría del enriquecimiento sin causa (incumplimiento de los recaudos del art. 151 de la Ley  8706 y del </a:t>
            </a:r>
            <a:r>
              <a:rPr lang="es-AR" sz="2400" b="1" dirty="0" err="1" smtClean="0">
                <a:latin typeface="Verdana" pitchFamily="34" charset="0"/>
                <a:ea typeface="Verdana" pitchFamily="34" charset="0"/>
                <a:cs typeface="Verdana" pitchFamily="34" charset="0"/>
              </a:rPr>
              <a:t>Dec</a:t>
            </a:r>
            <a:r>
              <a:rPr lang="es-AR" sz="2400" b="1" dirty="0" smtClean="0">
                <a:latin typeface="Verdana" pitchFamily="34" charset="0"/>
                <a:ea typeface="Verdana" pitchFamily="34" charset="0"/>
                <a:cs typeface="Verdana" pitchFamily="34" charset="0"/>
              </a:rPr>
              <a:t>. N°1000/15)</a:t>
            </a:r>
            <a:r>
              <a:rPr lang="es-AR" sz="2800" b="1" dirty="0" smtClean="0">
                <a:latin typeface="Verdana" pitchFamily="34" charset="0"/>
                <a:ea typeface="Verdana" pitchFamily="34" charset="0"/>
                <a:cs typeface="Verdana" pitchFamily="34" charset="0"/>
              </a:rPr>
              <a:t>.</a:t>
            </a:r>
            <a:endParaRPr lang="es-AR" sz="28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8418372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62500" lnSpcReduction="20000"/>
          </a:bodyPr>
          <a:lstStyle/>
          <a:p>
            <a:pPr algn="just"/>
            <a:r>
              <a:rPr lang="es-AR" sz="2600" b="1" dirty="0" smtClean="0">
                <a:latin typeface="Verdana" pitchFamily="34" charset="0"/>
              </a:rPr>
              <a:t>CCCN. ARTICULO 1794: “ </a:t>
            </a:r>
            <a:r>
              <a:rPr lang="es-AR" sz="2600" dirty="0">
                <a:latin typeface="Verdana" pitchFamily="34" charset="0"/>
              </a:rPr>
              <a:t>Caracterización. Toda persona que sin una causa lícita se enriquezca a expensas de otro, está obligada, en la medida de su beneficio, a resarcir el detrimento patrimonial del empobrecido. Si el enriquecimiento consiste en la incorporación a su patrimonio de un bien determinado, debe restituirlo si subsiste en su poder al tiempo de la demanda</a:t>
            </a:r>
            <a:r>
              <a:rPr lang="es-AR" sz="2600" dirty="0" smtClean="0">
                <a:latin typeface="Verdana" pitchFamily="34" charset="0"/>
              </a:rPr>
              <a:t>.</a:t>
            </a:r>
          </a:p>
          <a:p>
            <a:pPr algn="just"/>
            <a:r>
              <a:rPr lang="es-AR" sz="2600" dirty="0">
                <a:solidFill>
                  <a:schemeClr val="tx1"/>
                </a:solidFill>
                <a:latin typeface="Verdana" pitchFamily="34" charset="0"/>
              </a:rPr>
              <a:t>El enriquecimiento sin causa como fuente ahora legal y autónoma de </a:t>
            </a:r>
            <a:r>
              <a:rPr lang="es-AR" sz="2600" dirty="0" err="1">
                <a:solidFill>
                  <a:schemeClr val="tx1"/>
                </a:solidFill>
                <a:latin typeface="Verdana" pitchFamily="34" charset="0"/>
              </a:rPr>
              <a:t>Ias</a:t>
            </a:r>
            <a:r>
              <a:rPr lang="es-AR" sz="2600" dirty="0">
                <a:solidFill>
                  <a:schemeClr val="tx1"/>
                </a:solidFill>
                <a:latin typeface="Verdana" pitchFamily="34" charset="0"/>
              </a:rPr>
              <a:t> obligaciones tiene lugar cuando se produce un desplazamiento patrimonial de una persona a otra, de tal modo que esta última incrementa su activo o disminuye su pasivo, y aquélla se empobrece, sin una causa jurídica. La norma dispone la reparación del daño patrimonial causado en tal supuesto, pero con un doble límite el perjuicio sufrido por el empobrecido y el del beneficio obtenido por quien se enriqueció. A su vez, resulta sugerente de que el enriquecimiento sin causa puede tener por plataforma fáctica variadas circunstancias, pero regula el caso que supone la incorporación de un bien al patrimonio del deudor, estableciendo el deber de restitución, si tal bien persiste en su poder al momento de la </a:t>
            </a:r>
            <a:r>
              <a:rPr lang="es-AR" sz="2600" dirty="0" smtClean="0">
                <a:solidFill>
                  <a:schemeClr val="tx1"/>
                </a:solidFill>
                <a:latin typeface="Verdana" pitchFamily="34" charset="0"/>
              </a:rPr>
              <a:t>demanda”.</a:t>
            </a:r>
            <a:endParaRPr lang="es-AR" sz="2600" dirty="0">
              <a:solidFill>
                <a:schemeClr val="tx1"/>
              </a:solidFill>
              <a:latin typeface="Verdana" pitchFamily="34" charset="0"/>
            </a:endParaRPr>
          </a:p>
          <a:p>
            <a:endParaRPr lang="es-AR" dirty="0" smtClean="0"/>
          </a:p>
          <a:p>
            <a:endParaRPr lang="es-AR" dirty="0"/>
          </a:p>
        </p:txBody>
      </p:sp>
      <p:sp>
        <p:nvSpPr>
          <p:cNvPr id="3" name="2 Título"/>
          <p:cNvSpPr>
            <a:spLocks noGrp="1"/>
          </p:cNvSpPr>
          <p:nvPr>
            <p:ph type="title"/>
          </p:nvPr>
        </p:nvSpPr>
        <p:spPr/>
        <p:txBody>
          <a:bodyPr/>
          <a:lstStyle/>
          <a:p>
            <a:r>
              <a:rPr lang="es-AR" sz="2400" b="1" dirty="0" smtClean="0">
                <a:latin typeface="Verdana" pitchFamily="34" charset="0"/>
                <a:ea typeface="Verdana" pitchFamily="34" charset="0"/>
                <a:cs typeface="Verdana" pitchFamily="34" charset="0"/>
              </a:rPr>
              <a:t>IV.C).  </a:t>
            </a:r>
            <a:r>
              <a:rPr lang="es-AR" sz="2400" b="1" dirty="0">
                <a:latin typeface="Verdana" pitchFamily="34" charset="0"/>
                <a:ea typeface="Verdana" pitchFamily="34" charset="0"/>
                <a:cs typeface="Verdana" pitchFamily="34" charset="0"/>
              </a:rPr>
              <a:t>Aplicación directa de la teoría del enriquecimiento sin causa (incumplimiento de los recaudos del art. 151 de la Ley  8706 y del </a:t>
            </a:r>
            <a:r>
              <a:rPr lang="es-AR" sz="2400" b="1" dirty="0" err="1">
                <a:latin typeface="Verdana" pitchFamily="34" charset="0"/>
                <a:ea typeface="Verdana" pitchFamily="34" charset="0"/>
                <a:cs typeface="Verdana" pitchFamily="34" charset="0"/>
              </a:rPr>
              <a:t>Dec</a:t>
            </a:r>
            <a:r>
              <a:rPr lang="es-AR" sz="2400" b="1" dirty="0">
                <a:latin typeface="Verdana" pitchFamily="34" charset="0"/>
                <a:ea typeface="Verdana" pitchFamily="34" charset="0"/>
                <a:cs typeface="Verdana" pitchFamily="34" charset="0"/>
              </a:rPr>
              <a:t>. N°1000/15).</a:t>
            </a:r>
            <a:endParaRPr lang="es-AR" sz="2400" b="1" dirty="0"/>
          </a:p>
        </p:txBody>
      </p:sp>
    </p:spTree>
    <p:extLst>
      <p:ext uri="{BB962C8B-B14F-4D97-AF65-F5344CB8AC3E}">
        <p14:creationId xmlns:p14="http://schemas.microsoft.com/office/powerpoint/2010/main" val="3910402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83568" y="2276872"/>
            <a:ext cx="7745505" cy="3877815"/>
          </a:xfrm>
        </p:spPr>
        <p:txBody>
          <a:bodyPr>
            <a:normAutofit fontScale="62500" lnSpcReduction="20000"/>
          </a:bodyPr>
          <a:lstStyle/>
          <a:p>
            <a:pPr marL="0" indent="0" algn="just">
              <a:spcBef>
                <a:spcPct val="0"/>
              </a:spcBef>
              <a:buNone/>
            </a:pPr>
            <a:r>
              <a:rPr lang="es-AR" dirty="0">
                <a:latin typeface="Verdana" pitchFamily="34" charset="0"/>
              </a:rPr>
              <a:t>Los requisitos para el ejercicio de esta acción han venido delineándose en la doctrina y en la jurisprudencia, y ahora aparecen específicamente regulados en los artículos 1794 y 1795. Estos son:</a:t>
            </a:r>
          </a:p>
          <a:p>
            <a:pPr marL="0" indent="0" algn="just">
              <a:spcBef>
                <a:spcPct val="0"/>
              </a:spcBef>
              <a:buNone/>
            </a:pPr>
            <a:r>
              <a:rPr lang="es-AR" b="1" dirty="0">
                <a:latin typeface="Verdana" pitchFamily="34" charset="0"/>
              </a:rPr>
              <a:t>1 . Enriquecimiento del demandado: </a:t>
            </a:r>
            <a:r>
              <a:rPr lang="es-AR" dirty="0">
                <a:latin typeface="Verdana" pitchFamily="34" charset="0"/>
              </a:rPr>
              <a:t>Se requiere el incremento del</a:t>
            </a:r>
            <a:br>
              <a:rPr lang="es-AR" dirty="0">
                <a:latin typeface="Verdana" pitchFamily="34" charset="0"/>
              </a:rPr>
            </a:br>
            <a:r>
              <a:rPr lang="es-AR" dirty="0">
                <a:latin typeface="Verdana" pitchFamily="34" charset="0"/>
              </a:rPr>
              <a:t>activo o la disminución del pasivo patrimonial del accionado,</a:t>
            </a:r>
            <a:br>
              <a:rPr lang="es-AR" dirty="0">
                <a:latin typeface="Verdana" pitchFamily="34" charset="0"/>
              </a:rPr>
            </a:br>
            <a:r>
              <a:rPr lang="es-AR" dirty="0">
                <a:latin typeface="Verdana" pitchFamily="34" charset="0"/>
              </a:rPr>
              <a:t>mediante el ingreso de bienes, el aumento de su valor, la eliminación de gastos que él hubiera debido realizar, la falta de</a:t>
            </a:r>
            <a:br>
              <a:rPr lang="es-AR" dirty="0">
                <a:latin typeface="Verdana" pitchFamily="34" charset="0"/>
              </a:rPr>
            </a:br>
            <a:r>
              <a:rPr lang="es-AR" dirty="0">
                <a:latin typeface="Verdana" pitchFamily="34" charset="0"/>
              </a:rPr>
              <a:t>remuneración de servicios, etcétera.</a:t>
            </a:r>
            <a:br>
              <a:rPr lang="es-AR" dirty="0">
                <a:latin typeface="Verdana" pitchFamily="34" charset="0"/>
              </a:rPr>
            </a:br>
            <a:r>
              <a:rPr lang="es-AR" b="1" dirty="0">
                <a:latin typeface="Verdana" pitchFamily="34" charset="0"/>
              </a:rPr>
              <a:t>2. Empobrecimiento del actor: </a:t>
            </a:r>
            <a:r>
              <a:rPr lang="es-AR" dirty="0">
                <a:latin typeface="Verdana" pitchFamily="34" charset="0"/>
              </a:rPr>
              <a:t>Consiste en el menoscabo económico consecuente, que afecta al titular de la acción.</a:t>
            </a:r>
            <a:br>
              <a:rPr lang="es-AR" dirty="0">
                <a:latin typeface="Verdana" pitchFamily="34" charset="0"/>
              </a:rPr>
            </a:br>
            <a:r>
              <a:rPr lang="es-AR" dirty="0">
                <a:latin typeface="Verdana" pitchFamily="34" charset="0"/>
              </a:rPr>
              <a:t>3. Relación causal entre el enriquecimiento y el empobrecimiento:</a:t>
            </a:r>
            <a:br>
              <a:rPr lang="es-AR" dirty="0">
                <a:latin typeface="Verdana" pitchFamily="34" charset="0"/>
              </a:rPr>
            </a:br>
            <a:r>
              <a:rPr lang="es-AR" dirty="0">
                <a:latin typeface="Verdana" pitchFamily="34" charset="0"/>
              </a:rPr>
              <a:t>Es preciso que exista una relación de causa-efecto adecuada</a:t>
            </a:r>
            <a:br>
              <a:rPr lang="es-AR" dirty="0">
                <a:latin typeface="Verdana" pitchFamily="34" charset="0"/>
              </a:rPr>
            </a:br>
            <a:r>
              <a:rPr lang="es-AR" dirty="0">
                <a:latin typeface="Verdana" pitchFamily="34" charset="0"/>
              </a:rPr>
              <a:t>entre estos dos extremos. .</a:t>
            </a:r>
            <a:br>
              <a:rPr lang="es-AR" dirty="0">
                <a:latin typeface="Verdana" pitchFamily="34" charset="0"/>
              </a:rPr>
            </a:br>
            <a:r>
              <a:rPr lang="es-AR" b="1" dirty="0">
                <a:latin typeface="Verdana" pitchFamily="34" charset="0"/>
              </a:rPr>
              <a:t>4. Ausencia de justa causa: </a:t>
            </a:r>
            <a:r>
              <a:rPr lang="es-AR" dirty="0">
                <a:latin typeface="Verdana" pitchFamily="34" charset="0"/>
              </a:rPr>
              <a:t>No debe haber una causa fuente que</a:t>
            </a:r>
            <a:br>
              <a:rPr lang="es-AR" dirty="0">
                <a:latin typeface="Verdana" pitchFamily="34" charset="0"/>
              </a:rPr>
            </a:br>
            <a:r>
              <a:rPr lang="es-AR" dirty="0">
                <a:latin typeface="Verdana" pitchFamily="34" charset="0"/>
              </a:rPr>
              <a:t>legitime el enriquecimiento. Es decir, el aumento en el patrimonio del demandado no debe fundarse en un contrato, en una</a:t>
            </a:r>
            <a:br>
              <a:rPr lang="es-AR" dirty="0">
                <a:latin typeface="Verdana" pitchFamily="34" charset="0"/>
              </a:rPr>
            </a:br>
            <a:r>
              <a:rPr lang="es-AR" dirty="0">
                <a:latin typeface="Verdana" pitchFamily="34" charset="0"/>
              </a:rPr>
              <a:t>donación, etcétera.</a:t>
            </a:r>
          </a:p>
          <a:p>
            <a:pPr marL="0" indent="0" algn="just">
              <a:spcBef>
                <a:spcPct val="0"/>
              </a:spcBef>
              <a:buNone/>
            </a:pPr>
            <a:r>
              <a:rPr lang="es-AR" b="1" dirty="0">
                <a:latin typeface="Verdana" pitchFamily="34" charset="0"/>
              </a:rPr>
              <a:t>5. Inexistencia de otra acción más útil.</a:t>
            </a:r>
            <a:r>
              <a:rPr lang="es-AR" dirty="0">
                <a:latin typeface="Verdana" pitchFamily="34" charset="0"/>
              </a:rPr>
              <a:t> </a:t>
            </a:r>
          </a:p>
          <a:p>
            <a:endParaRPr lang="es-AR" dirty="0"/>
          </a:p>
        </p:txBody>
      </p:sp>
    </p:spTree>
    <p:extLst>
      <p:ext uri="{BB962C8B-B14F-4D97-AF65-F5344CB8AC3E}">
        <p14:creationId xmlns:p14="http://schemas.microsoft.com/office/powerpoint/2010/main" val="2357668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pPr algn="just"/>
            <a:r>
              <a:rPr lang="es-AR" b="1" dirty="0" smtClean="0">
                <a:latin typeface="Verdana" pitchFamily="34" charset="0"/>
              </a:rPr>
              <a:t>Ley Nº8706: art. 151:</a:t>
            </a:r>
            <a:r>
              <a:rPr lang="es-AR" dirty="0" smtClean="0">
                <a:latin typeface="Verdana" pitchFamily="34" charset="0"/>
              </a:rPr>
              <a:t> “Se </a:t>
            </a:r>
            <a:r>
              <a:rPr lang="es-AR" dirty="0">
                <a:latin typeface="Verdana" pitchFamily="34" charset="0"/>
              </a:rPr>
              <a:t>podrá efectuar el reconocimiento de gastos por legitimo abono en los casos en que vencida la contratación o no existiendo la misma, se haya iniciado o continuado la prestación del servicio o la entrega de bienes por parte del proveedor, siempre que mediaren evidentes razones de urgencia y/o necesidad debidamente fundadas y justificadas. Para el caso de necesidades debidamente fundadas y justificadas, se deberá haber dado inicio al trámite de contratación con la debida anticipación, en la forma y mediante los procedimientos establecidos en esta Ley. Caso contrario, quien autorice dicho gasto y quien no proceda oportunamente a efectuar los trámites regulares de contratación, será responsable solidario y directo por las erogaciones y eventuales perjuicios patrimoniales que se produzcan, además de la responsabilidad administrativa que corresponda según el caso. El Poder Ejecutivo reglamentará el procedimiento por el cual se efectuará el reconocimiento de gastos por legítimo abono en cumplimiento de lo establecido en el presente </a:t>
            </a:r>
            <a:r>
              <a:rPr lang="es-AR" dirty="0" smtClean="0">
                <a:latin typeface="Verdana" pitchFamily="34" charset="0"/>
              </a:rPr>
              <a:t>artículo”.</a:t>
            </a:r>
            <a:endParaRPr lang="es-AR" dirty="0">
              <a:latin typeface="Verdana" pitchFamily="34" charset="0"/>
            </a:endParaRPr>
          </a:p>
        </p:txBody>
      </p:sp>
      <p:sp>
        <p:nvSpPr>
          <p:cNvPr id="3" name="2 Título"/>
          <p:cNvSpPr>
            <a:spLocks noGrp="1"/>
          </p:cNvSpPr>
          <p:nvPr>
            <p:ph type="title"/>
          </p:nvPr>
        </p:nvSpPr>
        <p:spPr/>
        <p:txBody>
          <a:bodyPr/>
          <a:lstStyle/>
          <a:p>
            <a:r>
              <a:rPr lang="es-AR" sz="2000" b="1" dirty="0" smtClean="0">
                <a:latin typeface="Verdana" pitchFamily="34" charset="0"/>
                <a:ea typeface="Verdana" pitchFamily="34" charset="0"/>
                <a:cs typeface="Verdana" pitchFamily="34" charset="0"/>
              </a:rPr>
              <a:t>IV.C).  </a:t>
            </a:r>
            <a:r>
              <a:rPr lang="es-AR" sz="2000" b="1" dirty="0">
                <a:latin typeface="Verdana" pitchFamily="34" charset="0"/>
                <a:ea typeface="Verdana" pitchFamily="34" charset="0"/>
                <a:cs typeface="Verdana" pitchFamily="34" charset="0"/>
              </a:rPr>
              <a:t>Aplicación directa de la teoría del enriquecimiento sin causa (incumplimiento de los recaudos del art. 151 de la Ley  8706 y del </a:t>
            </a:r>
            <a:r>
              <a:rPr lang="es-AR" sz="2000" b="1" dirty="0" err="1">
                <a:latin typeface="Verdana" pitchFamily="34" charset="0"/>
                <a:ea typeface="Verdana" pitchFamily="34" charset="0"/>
                <a:cs typeface="Verdana" pitchFamily="34" charset="0"/>
              </a:rPr>
              <a:t>Dec</a:t>
            </a:r>
            <a:r>
              <a:rPr lang="es-AR" sz="2000" b="1" dirty="0">
                <a:latin typeface="Verdana" pitchFamily="34" charset="0"/>
                <a:ea typeface="Verdana" pitchFamily="34" charset="0"/>
                <a:cs typeface="Verdana" pitchFamily="34" charset="0"/>
              </a:rPr>
              <a:t>. N°1000/15).</a:t>
            </a:r>
            <a:endParaRPr lang="es-AR" sz="2000" b="1" dirty="0"/>
          </a:p>
        </p:txBody>
      </p:sp>
    </p:spTree>
    <p:extLst>
      <p:ext uri="{BB962C8B-B14F-4D97-AF65-F5344CB8AC3E}">
        <p14:creationId xmlns:p14="http://schemas.microsoft.com/office/powerpoint/2010/main" val="1458111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pPr algn="just">
              <a:tabLst>
                <a:tab pos="409575" algn="l"/>
              </a:tabLst>
            </a:pPr>
            <a:r>
              <a:rPr lang="es-ES" b="1" dirty="0" smtClean="0">
                <a:latin typeface="Verdana" pitchFamily="34" charset="0"/>
                <a:ea typeface="Verdana" pitchFamily="34" charset="0"/>
                <a:cs typeface="Verdana" pitchFamily="34" charset="0"/>
              </a:rPr>
              <a:t>3. </a:t>
            </a:r>
            <a:r>
              <a:rPr lang="es-ES" b="1" u="sng" dirty="0" smtClean="0">
                <a:latin typeface="Verdana" pitchFamily="34" charset="0"/>
                <a:ea typeface="Verdana" pitchFamily="34" charset="0"/>
                <a:cs typeface="Verdana" pitchFamily="34" charset="0"/>
              </a:rPr>
              <a:t>ETAPA ACTUAL DE LA CSJN:</a:t>
            </a:r>
            <a:r>
              <a:rPr lang="es-ES" dirty="0" smtClean="0">
                <a:latin typeface="Verdana" pitchFamily="34" charset="0"/>
                <a:ea typeface="Verdana" pitchFamily="34" charset="0"/>
                <a:cs typeface="Verdana" pitchFamily="34" charset="0"/>
              </a:rPr>
              <a:t> ha afirmado la nulidad de los contratos administrativos cuando:</a:t>
            </a:r>
          </a:p>
          <a:p>
            <a:pPr algn="just">
              <a:tabLst>
                <a:tab pos="409575" algn="l"/>
              </a:tabLst>
            </a:pPr>
            <a:endParaRPr lang="es-ES" dirty="0" smtClean="0">
              <a:latin typeface="Verdana" pitchFamily="34" charset="0"/>
              <a:ea typeface="Verdana" pitchFamily="34" charset="0"/>
              <a:cs typeface="Verdana" pitchFamily="34" charset="0"/>
            </a:endParaRPr>
          </a:p>
          <a:p>
            <a:pPr algn="just">
              <a:tabLst>
                <a:tab pos="409575" algn="l"/>
              </a:tabLst>
            </a:pPr>
            <a:r>
              <a:rPr lang="es-ES" dirty="0" smtClean="0">
                <a:latin typeface="Verdana" pitchFamily="34" charset="0"/>
                <a:ea typeface="Verdana" pitchFamily="34" charset="0"/>
                <a:cs typeface="Verdana" pitchFamily="34" charset="0"/>
              </a:rPr>
              <a:t>1. No se respeta el procedimiento de Licitación Pública y ello es obligatorio por norma legal; </a:t>
            </a:r>
          </a:p>
          <a:p>
            <a:pPr algn="just">
              <a:tabLst>
                <a:tab pos="409575" algn="l"/>
              </a:tabLst>
            </a:pPr>
            <a:endParaRPr lang="es-ES" dirty="0" smtClean="0">
              <a:latin typeface="Verdana" pitchFamily="34" charset="0"/>
              <a:ea typeface="Verdana" pitchFamily="34" charset="0"/>
              <a:cs typeface="Verdana" pitchFamily="34" charset="0"/>
            </a:endParaRPr>
          </a:p>
          <a:p>
            <a:pPr algn="just">
              <a:tabLst>
                <a:tab pos="409575" algn="l"/>
              </a:tabLst>
            </a:pPr>
            <a:r>
              <a:rPr lang="es-ES" dirty="0" smtClean="0">
                <a:latin typeface="Verdana" pitchFamily="34" charset="0"/>
                <a:ea typeface="Verdana" pitchFamily="34" charset="0"/>
                <a:cs typeface="Verdana" pitchFamily="34" charset="0"/>
              </a:rPr>
              <a:t>2. No se  formaliza conforme normas administrativas aplicables (incluye omisión de procedimientos de Licitaciones Privadas y Contratación Directa).  </a:t>
            </a:r>
          </a:p>
          <a:p>
            <a:pPr algn="just">
              <a:tabLst>
                <a:tab pos="409575" algn="l"/>
              </a:tabLst>
            </a:pPr>
            <a:endParaRPr lang="es-ES" b="1" i="1" dirty="0" smtClean="0">
              <a:latin typeface="Verdana" pitchFamily="34" charset="0"/>
              <a:ea typeface="Verdana" pitchFamily="34" charset="0"/>
              <a:cs typeface="Verdana" pitchFamily="34" charset="0"/>
            </a:endParaRPr>
          </a:p>
          <a:p>
            <a:pPr algn="just">
              <a:tabLst>
                <a:tab pos="409575" algn="l"/>
              </a:tabLst>
            </a:pPr>
            <a:r>
              <a:rPr lang="es-ES" b="1" i="1" dirty="0" smtClean="0">
                <a:solidFill>
                  <a:srgbClr val="FF0000"/>
                </a:solidFill>
                <a:latin typeface="Verdana" pitchFamily="34" charset="0"/>
                <a:ea typeface="Verdana" pitchFamily="34" charset="0"/>
                <a:cs typeface="Verdana" pitchFamily="34" charset="0"/>
              </a:rPr>
              <a:t>“La validez y eficacia de los contratos administrativos se supedita al cumplimento de las formalidades exigidas por las disposiciones legales correspondientes en cuanto a la forma y procedimientos de contratación”.</a:t>
            </a:r>
            <a:r>
              <a:rPr lang="es-ES" dirty="0" smtClean="0">
                <a:solidFill>
                  <a:srgbClr val="FF0000"/>
                </a:solidFill>
                <a:latin typeface="Verdana" pitchFamily="34" charset="0"/>
                <a:ea typeface="Verdana" pitchFamily="34" charset="0"/>
                <a:cs typeface="Verdana" pitchFamily="34" charset="0"/>
              </a:rPr>
              <a:t> </a:t>
            </a:r>
          </a:p>
          <a:p>
            <a:endParaRPr lang="es-AR" dirty="0"/>
          </a:p>
        </p:txBody>
      </p:sp>
      <p:sp>
        <p:nvSpPr>
          <p:cNvPr id="2" name="1 Título"/>
          <p:cNvSpPr>
            <a:spLocks noGrp="1"/>
          </p:cNvSpPr>
          <p:nvPr>
            <p:ph type="title"/>
          </p:nvPr>
        </p:nvSpPr>
        <p:spPr/>
        <p:txBody>
          <a:bodyPr>
            <a:normAutofit/>
          </a:bodyPr>
          <a:lstStyle/>
          <a:p>
            <a:r>
              <a:rPr lang="es-AR" sz="2800" dirty="0" smtClean="0">
                <a:latin typeface="Verdana" pitchFamily="34" charset="0"/>
                <a:ea typeface="Verdana" pitchFamily="34" charset="0"/>
                <a:cs typeface="Verdana" pitchFamily="34" charset="0"/>
              </a:rPr>
              <a:t>I. REGIMENES </a:t>
            </a:r>
            <a:r>
              <a:rPr lang="es-AR" sz="2800" dirty="0">
                <a:latin typeface="Verdana" pitchFamily="34" charset="0"/>
                <a:ea typeface="Verdana" pitchFamily="34" charset="0"/>
                <a:cs typeface="Verdana" pitchFamily="34" charset="0"/>
              </a:rPr>
              <a:t>DE CONTRATACION DEL ESTADO. </a:t>
            </a:r>
            <a:r>
              <a:rPr lang="es-AR" sz="2800" dirty="0" smtClean="0">
                <a:latin typeface="Verdana" pitchFamily="34" charset="0"/>
                <a:ea typeface="Verdana" pitchFamily="34" charset="0"/>
                <a:cs typeface="Verdana" pitchFamily="34" charset="0"/>
              </a:rPr>
              <a:t>Validez de los contratos.</a:t>
            </a:r>
            <a:endParaRPr lang="es-AR" sz="2800" dirty="0"/>
          </a:p>
        </p:txBody>
      </p:sp>
    </p:spTree>
    <p:extLst>
      <p:ext uri="{BB962C8B-B14F-4D97-AF65-F5344CB8AC3E}">
        <p14:creationId xmlns:p14="http://schemas.microsoft.com/office/powerpoint/2010/main" val="40773051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11560" y="2248347"/>
            <a:ext cx="7745505" cy="3877815"/>
          </a:xfrm>
        </p:spPr>
        <p:txBody>
          <a:bodyPr>
            <a:noAutofit/>
          </a:bodyPr>
          <a:lstStyle/>
          <a:p>
            <a:pPr algn="just"/>
            <a:r>
              <a:rPr lang="es-AR" sz="1600" b="1" dirty="0" smtClean="0">
                <a:latin typeface="Verdana" pitchFamily="34" charset="0"/>
              </a:rPr>
              <a:t>Ley Nº8706. Artículo 177: “</a:t>
            </a:r>
            <a:r>
              <a:rPr lang="es-AR" sz="1600" dirty="0" smtClean="0">
                <a:latin typeface="Verdana" pitchFamily="34" charset="0"/>
              </a:rPr>
              <a:t>Responsabilidad </a:t>
            </a:r>
            <a:r>
              <a:rPr lang="es-AR" sz="1600" dirty="0">
                <a:latin typeface="Verdana" pitchFamily="34" charset="0"/>
              </a:rPr>
              <a:t>Contable: El Tribunal de Cuentas, de conformidad con las normas previstas en la Constitución de la Provincia y mediante los procedimientos establecidos en la Ley 1.003, sus modificatorias y las que las substituyan en el futuro, concluirá el análisis de las cuentas que se le rindan aprobándolas y declarando libre de cargo a los respectivos cuentadantes o, en su caso, determinando las partidas ilegítimas o no comprobadas y declarándolas a cargo del responsable. Sin perjuicio de ello podrá aplicar sanciones en el supuesto de advertir incumplimientos, dilaciones, omisiones u otros procedimientos administrativos irregulares que no impliquen daño al patrimonio </a:t>
            </a:r>
            <a:r>
              <a:rPr lang="es-AR" sz="1600" dirty="0" smtClean="0">
                <a:latin typeface="Verdana" pitchFamily="34" charset="0"/>
              </a:rPr>
              <a:t>administrado”. (</a:t>
            </a:r>
            <a:r>
              <a:rPr lang="es-AR" sz="1600" dirty="0">
                <a:latin typeface="Verdana" pitchFamily="34" charset="0"/>
              </a:rPr>
              <a:t>Texto según Ley Nº 8743 art. 5º, B.O. 03/12/2014)</a:t>
            </a:r>
          </a:p>
          <a:p>
            <a:pPr algn="just"/>
            <a:r>
              <a:rPr lang="es-AR" sz="1400" i="1" dirty="0" smtClean="0">
                <a:solidFill>
                  <a:srgbClr val="FF0000"/>
                </a:solidFill>
                <a:latin typeface="Verdana" pitchFamily="34" charset="0"/>
              </a:rPr>
              <a:t>(TEXTO ORIGINAL: Todo </a:t>
            </a:r>
            <a:r>
              <a:rPr lang="es-AR" sz="1400" i="1" dirty="0">
                <a:solidFill>
                  <a:srgbClr val="FF0000"/>
                </a:solidFill>
                <a:latin typeface="Verdana" pitchFamily="34" charset="0"/>
              </a:rPr>
              <a:t>funcionario o agente público que se desempeñe en el Sector Público Provincial responderá por los daños económicos que por dolo, culpa o negligencia comprobados en el ejercicio de sus funciones sufran las jurisdicciones y/o unidades organizativas, siempre que no se encuentre comprendido en regímenes especiales de responsabilidad </a:t>
            </a:r>
            <a:r>
              <a:rPr lang="es-AR" sz="1400" i="1" dirty="0" smtClean="0">
                <a:solidFill>
                  <a:srgbClr val="FF0000"/>
                </a:solidFill>
                <a:latin typeface="Verdana" pitchFamily="34" charset="0"/>
              </a:rPr>
              <a:t>patrimonial).</a:t>
            </a:r>
            <a:endParaRPr lang="es-AR" sz="1400" i="1" dirty="0">
              <a:solidFill>
                <a:srgbClr val="FF0000"/>
              </a:solidFill>
              <a:latin typeface="Verdana" pitchFamily="34" charset="0"/>
            </a:endParaRPr>
          </a:p>
        </p:txBody>
      </p:sp>
      <p:sp>
        <p:nvSpPr>
          <p:cNvPr id="3" name="2 Título"/>
          <p:cNvSpPr>
            <a:spLocks noGrp="1"/>
          </p:cNvSpPr>
          <p:nvPr>
            <p:ph type="title"/>
          </p:nvPr>
        </p:nvSpPr>
        <p:spPr/>
        <p:txBody>
          <a:bodyPr/>
          <a:lstStyle/>
          <a:p>
            <a:r>
              <a:rPr lang="es-AR" sz="2000" b="1" dirty="0" smtClean="0">
                <a:latin typeface="Verdana" pitchFamily="34" charset="0"/>
                <a:ea typeface="Verdana" pitchFamily="34" charset="0"/>
                <a:cs typeface="Verdana" pitchFamily="34" charset="0"/>
              </a:rPr>
              <a:t>IV.C).  </a:t>
            </a:r>
            <a:r>
              <a:rPr lang="es-AR" sz="2000" b="1" dirty="0">
                <a:latin typeface="Verdana" pitchFamily="34" charset="0"/>
                <a:ea typeface="Verdana" pitchFamily="34" charset="0"/>
                <a:cs typeface="Verdana" pitchFamily="34" charset="0"/>
              </a:rPr>
              <a:t>Aplicación directa de la teoría del enriquecimiento sin causa (incumplimiento de los recaudos del art. 151 de la Ley  8706 y del </a:t>
            </a:r>
            <a:r>
              <a:rPr lang="es-AR" sz="2000" b="1" dirty="0" err="1">
                <a:latin typeface="Verdana" pitchFamily="34" charset="0"/>
                <a:ea typeface="Verdana" pitchFamily="34" charset="0"/>
                <a:cs typeface="Verdana" pitchFamily="34" charset="0"/>
              </a:rPr>
              <a:t>Dec</a:t>
            </a:r>
            <a:r>
              <a:rPr lang="es-AR" sz="2000" b="1" dirty="0">
                <a:latin typeface="Verdana" pitchFamily="34" charset="0"/>
                <a:ea typeface="Verdana" pitchFamily="34" charset="0"/>
                <a:cs typeface="Verdana" pitchFamily="34" charset="0"/>
              </a:rPr>
              <a:t>. N°1000/15).</a:t>
            </a:r>
            <a:endParaRPr lang="es-AR" sz="2000" b="1" dirty="0"/>
          </a:p>
        </p:txBody>
      </p:sp>
    </p:spTree>
    <p:extLst>
      <p:ext uri="{BB962C8B-B14F-4D97-AF65-F5344CB8AC3E}">
        <p14:creationId xmlns:p14="http://schemas.microsoft.com/office/powerpoint/2010/main" val="11066953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40000" lnSpcReduction="20000"/>
          </a:bodyPr>
          <a:lstStyle/>
          <a:p>
            <a:endParaRPr lang="es-AR" b="1" dirty="0" smtClean="0"/>
          </a:p>
          <a:p>
            <a:pPr algn="just"/>
            <a:r>
              <a:rPr lang="es-AR" sz="5600" b="1" dirty="0" smtClean="0">
                <a:latin typeface="Verdana" pitchFamily="34" charset="0"/>
                <a:ea typeface="Verdana" pitchFamily="34" charset="0"/>
                <a:cs typeface="Verdana" pitchFamily="34" charset="0"/>
              </a:rPr>
              <a:t>FALLO:  EST. NACIONAL (PREFECTURA) C. BUENOS AIRES PROV. (Cobro de pesos) Publicado </a:t>
            </a:r>
            <a:r>
              <a:rPr lang="es-AR" sz="5600" b="1" dirty="0">
                <a:latin typeface="Verdana" pitchFamily="34" charset="0"/>
                <a:ea typeface="Verdana" pitchFamily="34" charset="0"/>
                <a:cs typeface="Verdana" pitchFamily="34" charset="0"/>
              </a:rPr>
              <a:t>en: </a:t>
            </a:r>
            <a:r>
              <a:rPr lang="es-AR" sz="5600" dirty="0">
                <a:latin typeface="Verdana" pitchFamily="34" charset="0"/>
                <a:ea typeface="Verdana" pitchFamily="34" charset="0"/>
                <a:cs typeface="Verdana" pitchFamily="34" charset="0"/>
              </a:rPr>
              <a:t>RDA 2018-118, 03/08/2018, </a:t>
            </a:r>
            <a:r>
              <a:rPr lang="es-AR" sz="5600" dirty="0" smtClean="0">
                <a:latin typeface="Verdana" pitchFamily="34" charset="0"/>
                <a:ea typeface="Verdana" pitchFamily="34" charset="0"/>
                <a:cs typeface="Verdana" pitchFamily="34" charset="0"/>
              </a:rPr>
              <a:t>614. </a:t>
            </a:r>
            <a:r>
              <a:rPr lang="es-AR" sz="5600" b="1" dirty="0" smtClean="0">
                <a:latin typeface="Verdana" pitchFamily="34" charset="0"/>
                <a:ea typeface="Verdana" pitchFamily="34" charset="0"/>
                <a:cs typeface="Verdana" pitchFamily="34" charset="0"/>
              </a:rPr>
              <a:t>Cita </a:t>
            </a:r>
            <a:r>
              <a:rPr lang="es-AR" sz="5600" b="1" dirty="0">
                <a:latin typeface="Verdana" pitchFamily="34" charset="0"/>
                <a:ea typeface="Verdana" pitchFamily="34" charset="0"/>
                <a:cs typeface="Verdana" pitchFamily="34" charset="0"/>
              </a:rPr>
              <a:t>Online: </a:t>
            </a:r>
            <a:r>
              <a:rPr lang="es-AR" sz="5600" dirty="0">
                <a:latin typeface="Verdana" pitchFamily="34" charset="0"/>
                <a:ea typeface="Verdana" pitchFamily="34" charset="0"/>
                <a:cs typeface="Verdana" pitchFamily="34" charset="0"/>
              </a:rPr>
              <a:t>AP/DOC/437/2018</a:t>
            </a:r>
          </a:p>
          <a:p>
            <a:pPr algn="just"/>
            <a:r>
              <a:rPr lang="es-AR" sz="5600" dirty="0" smtClean="0">
                <a:latin typeface="Verdana" pitchFamily="34" charset="0"/>
                <a:ea typeface="Verdana" pitchFamily="34" charset="0"/>
                <a:cs typeface="Verdana" pitchFamily="34" charset="0"/>
              </a:rPr>
              <a:t>(demanda del Estado </a:t>
            </a:r>
            <a:r>
              <a:rPr lang="es-AR" sz="5600" dirty="0">
                <a:latin typeface="Verdana" pitchFamily="34" charset="0"/>
                <a:ea typeface="Verdana" pitchFamily="34" charset="0"/>
                <a:cs typeface="Verdana" pitchFamily="34" charset="0"/>
              </a:rPr>
              <a:t>Nacional </a:t>
            </a:r>
            <a:r>
              <a:rPr lang="es-AR" sz="5600" dirty="0" smtClean="0">
                <a:latin typeface="Verdana" pitchFamily="34" charset="0"/>
                <a:ea typeface="Verdana" pitchFamily="34" charset="0"/>
                <a:cs typeface="Verdana" pitchFamily="34" charset="0"/>
              </a:rPr>
              <a:t>de </a:t>
            </a:r>
            <a:r>
              <a:rPr lang="es-AR" sz="5600" dirty="0">
                <a:latin typeface="Verdana" pitchFamily="34" charset="0"/>
                <a:ea typeface="Verdana" pitchFamily="34" charset="0"/>
                <a:cs typeface="Verdana" pitchFamily="34" charset="0"/>
              </a:rPr>
              <a:t>cobro de pesos contra la provincia de Buenos Aires, </a:t>
            </a:r>
            <a:r>
              <a:rPr lang="es-AR" sz="5600" dirty="0" smtClean="0">
                <a:latin typeface="Verdana" pitchFamily="34" charset="0"/>
                <a:ea typeface="Verdana" pitchFamily="34" charset="0"/>
                <a:cs typeface="Verdana" pitchFamily="34" charset="0"/>
              </a:rPr>
              <a:t>por sumas </a:t>
            </a:r>
            <a:r>
              <a:rPr lang="es-AR" sz="5600" dirty="0">
                <a:latin typeface="Verdana" pitchFamily="34" charset="0"/>
                <a:ea typeface="Verdana" pitchFamily="34" charset="0"/>
                <a:cs typeface="Verdana" pitchFamily="34" charset="0"/>
              </a:rPr>
              <a:t>de dinero, a raíz de la prestación del Servicio de Policía Adicional por parte de la Prefectura Naval Argentina </a:t>
            </a:r>
            <a:r>
              <a:rPr lang="es-AR" sz="5600" dirty="0" smtClean="0">
                <a:latin typeface="Verdana" pitchFamily="34" charset="0"/>
                <a:ea typeface="Verdana" pitchFamily="34" charset="0"/>
                <a:cs typeface="Verdana" pitchFamily="34" charset="0"/>
              </a:rPr>
              <a:t>en el 2008). </a:t>
            </a:r>
          </a:p>
          <a:p>
            <a:pPr algn="just"/>
            <a:r>
              <a:rPr lang="es-AR" sz="5600" dirty="0" smtClean="0">
                <a:latin typeface="Verdana" pitchFamily="34" charset="0"/>
                <a:ea typeface="Verdana" pitchFamily="34" charset="0"/>
                <a:cs typeface="Verdana" pitchFamily="34" charset="0"/>
              </a:rPr>
              <a:t>La sentencia  destacó lo siguiente: </a:t>
            </a:r>
          </a:p>
        </p:txBody>
      </p:sp>
      <p:sp>
        <p:nvSpPr>
          <p:cNvPr id="2" name="1 Título"/>
          <p:cNvSpPr>
            <a:spLocks noGrp="1"/>
          </p:cNvSpPr>
          <p:nvPr>
            <p:ph type="title"/>
          </p:nvPr>
        </p:nvSpPr>
        <p:spPr/>
        <p:txBody>
          <a:bodyPr>
            <a:normAutofit/>
          </a:bodyPr>
          <a:lstStyle/>
          <a:p>
            <a:r>
              <a:rPr lang="es-AR" sz="2800" b="1" dirty="0" smtClean="0">
                <a:latin typeface="Verdana" pitchFamily="34" charset="0"/>
                <a:ea typeface="Verdana" pitchFamily="34" charset="0"/>
                <a:cs typeface="Verdana" pitchFamily="34" charset="0"/>
              </a:rPr>
              <a:t>V. JURISPRUDENCIA DE LA CSJN.</a:t>
            </a:r>
            <a:endParaRPr lang="es-AR" sz="28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267172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algn="just"/>
            <a:r>
              <a:rPr lang="es-AR" b="1" dirty="0" smtClean="0">
                <a:latin typeface="Verdana" pitchFamily="34" charset="0"/>
                <a:ea typeface="Verdana" pitchFamily="34" charset="0"/>
                <a:cs typeface="Verdana" pitchFamily="34" charset="0"/>
              </a:rPr>
              <a:t>I. CONSIDERA NORMATIVA APLICABLE LA  ADMINISTRATIVA:</a:t>
            </a:r>
            <a:endParaRPr lang="es-AR" dirty="0" smtClean="0">
              <a:latin typeface="Verdana" pitchFamily="34" charset="0"/>
              <a:ea typeface="Verdana" pitchFamily="34" charset="0"/>
              <a:cs typeface="Verdana" pitchFamily="34" charset="0"/>
            </a:endParaRPr>
          </a:p>
          <a:p>
            <a:pPr algn="just"/>
            <a:r>
              <a:rPr lang="es-AR" dirty="0" smtClean="0">
                <a:latin typeface="Verdana" pitchFamily="34" charset="0"/>
                <a:ea typeface="Verdana" pitchFamily="34" charset="0"/>
                <a:cs typeface="Verdana" pitchFamily="34" charset="0"/>
              </a:rPr>
              <a:t>Ello en virtud de la </a:t>
            </a:r>
            <a:r>
              <a:rPr lang="es-AR" dirty="0">
                <a:latin typeface="Verdana" pitchFamily="34" charset="0"/>
                <a:ea typeface="Verdana" pitchFamily="34" charset="0"/>
                <a:cs typeface="Verdana" pitchFamily="34" charset="0"/>
              </a:rPr>
              <a:t>naturaleza de la relación que unió a las partes - que "en razón del carácter administrativo del contrato que se dice celebrado..."; ver </a:t>
            </a:r>
            <a:r>
              <a:rPr lang="es-AR" dirty="0" err="1">
                <a:latin typeface="Verdana" pitchFamily="34" charset="0"/>
                <a:ea typeface="Verdana" pitchFamily="34" charset="0"/>
                <a:cs typeface="Verdana" pitchFamily="34" charset="0"/>
              </a:rPr>
              <a:t>consid</a:t>
            </a:r>
            <a:r>
              <a:rPr lang="es-AR" dirty="0">
                <a:latin typeface="Verdana" pitchFamily="34" charset="0"/>
                <a:ea typeface="Verdana" pitchFamily="34" charset="0"/>
                <a:cs typeface="Verdana" pitchFamily="34" charset="0"/>
              </a:rPr>
              <a:t>. 3º del resolutorio bajo análisis), para determinar —correctamente— que correspondía aplicar al caso los principios y reglas de derecho público;  </a:t>
            </a:r>
            <a:r>
              <a:rPr lang="es-AR" b="1" dirty="0">
                <a:latin typeface="Verdana" pitchFamily="34" charset="0"/>
                <a:ea typeface="Verdana" pitchFamily="34" charset="0"/>
                <a:cs typeface="Verdana" pitchFamily="34" charset="0"/>
              </a:rPr>
              <a:t>AUNQUE culmina descartando su aplicación al caso</a:t>
            </a:r>
            <a:r>
              <a:rPr lang="es-AR" dirty="0">
                <a:latin typeface="Verdana" pitchFamily="34" charset="0"/>
                <a:ea typeface="Verdana" pitchFamily="34" charset="0"/>
                <a:cs typeface="Verdana" pitchFamily="34" charset="0"/>
              </a:rPr>
              <a:t>, frente a la alegación por parte de la demandada, de la inexistencia de un convenio con la actora.</a:t>
            </a:r>
          </a:p>
          <a:p>
            <a:pPr algn="just"/>
            <a:endParaRPr lang="es-AR" b="1" dirty="0">
              <a:latin typeface="Verdana" pitchFamily="34" charset="0"/>
              <a:ea typeface="Verdana" pitchFamily="34" charset="0"/>
              <a:cs typeface="Verdana" pitchFamily="34" charset="0"/>
            </a:endParaRPr>
          </a:p>
          <a:p>
            <a:endParaRPr lang="es-AR" dirty="0"/>
          </a:p>
        </p:txBody>
      </p:sp>
      <p:sp>
        <p:nvSpPr>
          <p:cNvPr id="2" name="1 Título"/>
          <p:cNvSpPr>
            <a:spLocks noGrp="1"/>
          </p:cNvSpPr>
          <p:nvPr>
            <p:ph type="title"/>
          </p:nvPr>
        </p:nvSpPr>
        <p:spPr/>
        <p:txBody>
          <a:bodyPr>
            <a:normAutofit/>
          </a:bodyPr>
          <a:lstStyle/>
          <a:p>
            <a:r>
              <a:rPr lang="es-AR" sz="2800" b="1" dirty="0" smtClean="0">
                <a:latin typeface="Verdana" pitchFamily="34" charset="0"/>
                <a:ea typeface="Verdana" pitchFamily="34" charset="0"/>
                <a:cs typeface="Verdana" pitchFamily="34" charset="0"/>
              </a:rPr>
              <a:t>V. JURISPRUDENCIA </a:t>
            </a:r>
            <a:r>
              <a:rPr lang="es-AR" sz="2800" b="1" dirty="0">
                <a:latin typeface="Verdana" pitchFamily="34" charset="0"/>
                <a:ea typeface="Verdana" pitchFamily="34" charset="0"/>
                <a:cs typeface="Verdana" pitchFamily="34" charset="0"/>
              </a:rPr>
              <a:t>DE LA CSJN.</a:t>
            </a:r>
            <a:endParaRPr lang="es-AR" sz="2800" b="1" dirty="0"/>
          </a:p>
        </p:txBody>
      </p:sp>
    </p:spTree>
    <p:extLst>
      <p:ext uri="{BB962C8B-B14F-4D97-AF65-F5344CB8AC3E}">
        <p14:creationId xmlns:p14="http://schemas.microsoft.com/office/powerpoint/2010/main" val="3243394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AR" b="1" dirty="0">
                <a:latin typeface="Verdana" pitchFamily="34" charset="0"/>
                <a:ea typeface="Verdana" pitchFamily="34" charset="0"/>
                <a:cs typeface="Verdana" pitchFamily="34" charset="0"/>
              </a:rPr>
              <a:t>II. RECONOCE LA SUBSUNCION COMO «LEGITIMO ABONO» (LEGISLACION ESPECIFICA): </a:t>
            </a:r>
            <a:r>
              <a:rPr lang="es-AR" dirty="0">
                <a:latin typeface="Verdana" pitchFamily="34" charset="0"/>
                <a:ea typeface="Verdana" pitchFamily="34" charset="0"/>
                <a:cs typeface="Verdana" pitchFamily="34" charset="0"/>
              </a:rPr>
              <a:t> Advierte que el supuesto encuentra recepción jurídica en una norma provincial específica, aprobada bajo el </a:t>
            </a:r>
            <a:r>
              <a:rPr lang="es-AR" dirty="0" err="1">
                <a:latin typeface="Verdana" pitchFamily="34" charset="0"/>
                <a:ea typeface="Verdana" pitchFamily="34" charset="0"/>
                <a:cs typeface="Verdana" pitchFamily="34" charset="0"/>
              </a:rPr>
              <a:t>dec</a:t>
            </a:r>
            <a:r>
              <a:rPr lang="es-AR" dirty="0">
                <a:latin typeface="Verdana" pitchFamily="34" charset="0"/>
                <a:ea typeface="Verdana" pitchFamily="34" charset="0"/>
                <a:cs typeface="Verdana" pitchFamily="34" charset="0"/>
              </a:rPr>
              <a:t>. 1344/2004 —actualmente derogado por su similar nro. 1980/2016— que regula el reconocimiento de gastos sin amparo contractual o "legítimo abono".</a:t>
            </a:r>
          </a:p>
          <a:p>
            <a:endParaRPr lang="es-AR" sz="2400" dirty="0">
              <a:latin typeface="Verdana" pitchFamily="34" charset="0"/>
              <a:ea typeface="Verdana" pitchFamily="34" charset="0"/>
              <a:cs typeface="Verdana" pitchFamily="34" charset="0"/>
            </a:endParaRPr>
          </a:p>
          <a:p>
            <a:endParaRPr lang="es-AR" dirty="0"/>
          </a:p>
        </p:txBody>
      </p:sp>
      <p:sp>
        <p:nvSpPr>
          <p:cNvPr id="2" name="1 Título"/>
          <p:cNvSpPr>
            <a:spLocks noGrp="1"/>
          </p:cNvSpPr>
          <p:nvPr>
            <p:ph type="title"/>
          </p:nvPr>
        </p:nvSpPr>
        <p:spPr/>
        <p:txBody>
          <a:bodyPr>
            <a:normAutofit/>
          </a:bodyPr>
          <a:lstStyle/>
          <a:p>
            <a:r>
              <a:rPr lang="es-AR" sz="2800" b="1" dirty="0" smtClean="0">
                <a:latin typeface="Verdana" pitchFamily="34" charset="0"/>
                <a:ea typeface="Verdana" pitchFamily="34" charset="0"/>
                <a:cs typeface="Verdana" pitchFamily="34" charset="0"/>
              </a:rPr>
              <a:t>V. JURISPRUDENCIA </a:t>
            </a:r>
            <a:r>
              <a:rPr lang="es-AR" sz="2800" b="1" dirty="0">
                <a:latin typeface="Verdana" pitchFamily="34" charset="0"/>
                <a:ea typeface="Verdana" pitchFamily="34" charset="0"/>
                <a:cs typeface="Verdana" pitchFamily="34" charset="0"/>
              </a:rPr>
              <a:t>DE LA CSJN.</a:t>
            </a:r>
            <a:endParaRPr lang="es-AR" sz="2800" b="1" dirty="0"/>
          </a:p>
        </p:txBody>
      </p:sp>
    </p:spTree>
    <p:extLst>
      <p:ext uri="{BB962C8B-B14F-4D97-AF65-F5344CB8AC3E}">
        <p14:creationId xmlns:p14="http://schemas.microsoft.com/office/powerpoint/2010/main" val="15456924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algn="just"/>
            <a:r>
              <a:rPr lang="es-AR" b="1" dirty="0" smtClean="0">
                <a:latin typeface="Verdana" pitchFamily="34" charset="0"/>
                <a:ea typeface="Verdana" pitchFamily="34" charset="0"/>
                <a:cs typeface="Verdana" pitchFamily="34" charset="0"/>
              </a:rPr>
              <a:t>III. REMARCA EL CUMPLIMIENTO DE LOS RECAUDOS NORMATIVOS FIJADOS PARA EL CASO:</a:t>
            </a:r>
            <a:r>
              <a:rPr lang="es-AR" dirty="0" smtClean="0">
                <a:latin typeface="Verdana" pitchFamily="34" charset="0"/>
                <a:ea typeface="Verdana" pitchFamily="34" charset="0"/>
                <a:cs typeface="Verdana" pitchFamily="34" charset="0"/>
              </a:rPr>
              <a:t> </a:t>
            </a:r>
          </a:p>
          <a:p>
            <a:pPr algn="just"/>
            <a:r>
              <a:rPr lang="es-AR" dirty="0" smtClean="0">
                <a:latin typeface="Verdana" pitchFamily="34" charset="0"/>
                <a:ea typeface="Verdana" pitchFamily="34" charset="0"/>
                <a:cs typeface="Verdana" pitchFamily="34" charset="0"/>
              </a:rPr>
              <a:t>el </a:t>
            </a:r>
            <a:r>
              <a:rPr lang="es-AR" dirty="0" err="1" smtClean="0">
                <a:latin typeface="Verdana" pitchFamily="34" charset="0"/>
                <a:ea typeface="Verdana" pitchFamily="34" charset="0"/>
                <a:cs typeface="Verdana" pitchFamily="34" charset="0"/>
              </a:rPr>
              <a:t>dec</a:t>
            </a:r>
            <a:r>
              <a:rPr lang="es-AR" dirty="0">
                <a:latin typeface="Verdana" pitchFamily="34" charset="0"/>
                <a:ea typeface="Verdana" pitchFamily="34" charset="0"/>
                <a:cs typeface="Verdana" pitchFamily="34" charset="0"/>
              </a:rPr>
              <a:t>. 1344/2004 establecía que la dependencia de la Administración en que dicho gasto se originara debía </a:t>
            </a:r>
            <a:r>
              <a:rPr lang="es-AR" dirty="0">
                <a:solidFill>
                  <a:srgbClr val="FF0000"/>
                </a:solidFill>
                <a:latin typeface="Verdana" pitchFamily="34" charset="0"/>
                <a:ea typeface="Verdana" pitchFamily="34" charset="0"/>
                <a:cs typeface="Verdana" pitchFamily="34" charset="0"/>
              </a:rPr>
              <a:t>"...explicitar fundada y ponderadamente, las causas y razones por las que debió eludir el proceso contractual reglado, lo que deberá contar con el aval de la autoridad superior jurisdiccional del organismo y/o del ente respectivo, previa intervención de Asesoría General de Gobierno, Contaduría General de la Provincia y Fiscalía de Estado,</a:t>
            </a:r>
            <a:r>
              <a:rPr lang="es-AR" dirty="0">
                <a:latin typeface="Verdana" pitchFamily="34" charset="0"/>
                <a:ea typeface="Verdana" pitchFamily="34" charset="0"/>
                <a:cs typeface="Verdana" pitchFamily="34" charset="0"/>
              </a:rPr>
              <a:t> que deberán evaluar la procedencia de las causales y razones aducidas y los argumentos y fundamentos esgrimidos".</a:t>
            </a:r>
          </a:p>
          <a:p>
            <a:endParaRPr lang="es-AR" dirty="0"/>
          </a:p>
        </p:txBody>
      </p:sp>
      <p:sp>
        <p:nvSpPr>
          <p:cNvPr id="2" name="1 Título"/>
          <p:cNvSpPr>
            <a:spLocks noGrp="1"/>
          </p:cNvSpPr>
          <p:nvPr>
            <p:ph type="title"/>
          </p:nvPr>
        </p:nvSpPr>
        <p:spPr/>
        <p:txBody>
          <a:bodyPr>
            <a:normAutofit/>
          </a:bodyPr>
          <a:lstStyle/>
          <a:p>
            <a:r>
              <a:rPr lang="es-AR" sz="2800" b="1" dirty="0" smtClean="0">
                <a:latin typeface="Verdana" pitchFamily="34" charset="0"/>
                <a:ea typeface="Verdana" pitchFamily="34" charset="0"/>
                <a:cs typeface="Verdana" pitchFamily="34" charset="0"/>
              </a:rPr>
              <a:t>V. JURISPRUDENCIA </a:t>
            </a:r>
            <a:r>
              <a:rPr lang="es-AR" sz="2800" b="1" dirty="0">
                <a:latin typeface="Verdana" pitchFamily="34" charset="0"/>
                <a:ea typeface="Verdana" pitchFamily="34" charset="0"/>
                <a:cs typeface="Verdana" pitchFamily="34" charset="0"/>
              </a:rPr>
              <a:t>DE LA CSJN.</a:t>
            </a:r>
            <a:endParaRPr lang="es-AR" sz="2800" b="1" dirty="0"/>
          </a:p>
        </p:txBody>
      </p:sp>
    </p:spTree>
    <p:extLst>
      <p:ext uri="{BB962C8B-B14F-4D97-AF65-F5344CB8AC3E}">
        <p14:creationId xmlns:p14="http://schemas.microsoft.com/office/powerpoint/2010/main" val="34393672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algn="just"/>
            <a:r>
              <a:rPr lang="es-AR" sz="2400" b="1" dirty="0" smtClean="0">
                <a:latin typeface="Verdana" pitchFamily="34" charset="0"/>
                <a:ea typeface="Verdana" pitchFamily="34" charset="0"/>
                <a:cs typeface="Verdana" pitchFamily="34" charset="0"/>
              </a:rPr>
              <a:t>IV. ABREVA IGUALMENTE EN LA TEORÍA CIVILISTA DEL «ENRIQUECIMIETNO SIN CAUSA»: </a:t>
            </a:r>
          </a:p>
          <a:p>
            <a:pPr algn="just"/>
            <a:r>
              <a:rPr lang="es-AR" sz="2400" dirty="0" smtClean="0">
                <a:latin typeface="Verdana" pitchFamily="34" charset="0"/>
                <a:ea typeface="Verdana" pitchFamily="34" charset="0"/>
                <a:cs typeface="Verdana" pitchFamily="34" charset="0"/>
              </a:rPr>
              <a:t>el </a:t>
            </a:r>
            <a:r>
              <a:rPr lang="es-AR" sz="2400" dirty="0">
                <a:latin typeface="Verdana" pitchFamily="34" charset="0"/>
                <a:ea typeface="Verdana" pitchFamily="34" charset="0"/>
                <a:cs typeface="Verdana" pitchFamily="34" charset="0"/>
              </a:rPr>
              <a:t>Máximo Tribunal deslizó entre sus argumentos que la provincia se había beneficiado con el servicio en cuestión. Dicha </a:t>
            </a:r>
            <a:r>
              <a:rPr lang="es-AR" sz="2400" dirty="0" smtClean="0">
                <a:latin typeface="Verdana" pitchFamily="34" charset="0"/>
                <a:ea typeface="Verdana" pitchFamily="34" charset="0"/>
                <a:cs typeface="Verdana" pitchFamily="34" charset="0"/>
              </a:rPr>
              <a:t>consideración guarda relación con la figura </a:t>
            </a:r>
            <a:r>
              <a:rPr lang="es-AR" sz="2400" dirty="0">
                <a:latin typeface="Verdana" pitchFamily="34" charset="0"/>
                <a:ea typeface="Verdana" pitchFamily="34" charset="0"/>
                <a:cs typeface="Verdana" pitchFamily="34" charset="0"/>
              </a:rPr>
              <a:t>civilista del "enriquecimiento sin causa", utilizada bajo específicas condiciones en el derecho público.</a:t>
            </a:r>
          </a:p>
          <a:p>
            <a:pPr marL="0" indent="0">
              <a:buNone/>
            </a:pPr>
            <a:r>
              <a:rPr lang="es-AR" sz="2400" dirty="0">
                <a:latin typeface="Verdana" pitchFamily="34" charset="0"/>
                <a:ea typeface="Verdana" pitchFamily="34" charset="0"/>
                <a:cs typeface="Verdana" pitchFamily="34" charset="0"/>
              </a:rPr>
              <a:t> </a:t>
            </a:r>
          </a:p>
          <a:p>
            <a:endParaRPr lang="es-AR" sz="1200" dirty="0">
              <a:latin typeface="Verdana" pitchFamily="34" charset="0"/>
              <a:ea typeface="Verdana" pitchFamily="34" charset="0"/>
              <a:cs typeface="Verdana" pitchFamily="34" charset="0"/>
            </a:endParaRPr>
          </a:p>
          <a:p>
            <a:endParaRPr lang="es-AR" sz="1200" dirty="0"/>
          </a:p>
        </p:txBody>
      </p:sp>
      <p:sp>
        <p:nvSpPr>
          <p:cNvPr id="2" name="1 Título"/>
          <p:cNvSpPr>
            <a:spLocks noGrp="1"/>
          </p:cNvSpPr>
          <p:nvPr>
            <p:ph type="title"/>
          </p:nvPr>
        </p:nvSpPr>
        <p:spPr/>
        <p:txBody>
          <a:bodyPr>
            <a:normAutofit/>
          </a:bodyPr>
          <a:lstStyle/>
          <a:p>
            <a:r>
              <a:rPr lang="es-AR" sz="2800" b="1" dirty="0" smtClean="0">
                <a:latin typeface="Verdana" pitchFamily="34" charset="0"/>
                <a:ea typeface="Verdana" pitchFamily="34" charset="0"/>
                <a:cs typeface="Verdana" pitchFamily="34" charset="0"/>
              </a:rPr>
              <a:t>V. JURISPRUDENCIA </a:t>
            </a:r>
            <a:r>
              <a:rPr lang="es-AR" sz="2800" b="1" dirty="0">
                <a:latin typeface="Verdana" pitchFamily="34" charset="0"/>
                <a:ea typeface="Verdana" pitchFamily="34" charset="0"/>
                <a:cs typeface="Verdana" pitchFamily="34" charset="0"/>
              </a:rPr>
              <a:t>DE LA CSJN.</a:t>
            </a:r>
            <a:endParaRPr lang="es-AR" sz="2800" b="1" dirty="0"/>
          </a:p>
        </p:txBody>
      </p:sp>
    </p:spTree>
    <p:extLst>
      <p:ext uri="{BB962C8B-B14F-4D97-AF65-F5344CB8AC3E}">
        <p14:creationId xmlns:p14="http://schemas.microsoft.com/office/powerpoint/2010/main" val="25859290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algn="just"/>
            <a:r>
              <a:rPr lang="es-AR" b="1" dirty="0" smtClean="0">
                <a:latin typeface="Verdana" pitchFamily="34" charset="0"/>
                <a:ea typeface="Verdana" pitchFamily="34" charset="0"/>
                <a:cs typeface="Verdana" pitchFamily="34" charset="0"/>
              </a:rPr>
              <a:t>DICTAMEN N</a:t>
            </a:r>
            <a:r>
              <a:rPr lang="es-AR" b="1" dirty="0">
                <a:latin typeface="Verdana" pitchFamily="34" charset="0"/>
                <a:ea typeface="Verdana" pitchFamily="34" charset="0"/>
                <a:cs typeface="Verdana" pitchFamily="34" charset="0"/>
              </a:rPr>
              <a:t>° </a:t>
            </a:r>
            <a:r>
              <a:rPr lang="es-AR" b="1" dirty="0" smtClean="0">
                <a:latin typeface="Verdana" pitchFamily="34" charset="0"/>
                <a:ea typeface="Verdana" pitchFamily="34" charset="0"/>
                <a:cs typeface="Verdana" pitchFamily="34" charset="0"/>
              </a:rPr>
              <a:t>93/2008 (del </a:t>
            </a:r>
            <a:r>
              <a:rPr lang="es-AR" b="1" dirty="0">
                <a:latin typeface="Verdana" pitchFamily="34" charset="0"/>
                <a:ea typeface="Verdana" pitchFamily="34" charset="0"/>
                <a:cs typeface="Verdana" pitchFamily="34" charset="0"/>
              </a:rPr>
              <a:t>22 de Mayo de </a:t>
            </a:r>
            <a:r>
              <a:rPr lang="es-AR" b="1" dirty="0" smtClean="0">
                <a:latin typeface="Verdana" pitchFamily="34" charset="0"/>
                <a:ea typeface="Verdana" pitchFamily="34" charset="0"/>
                <a:cs typeface="Verdana" pitchFamily="34" charset="0"/>
              </a:rPr>
              <a:t>2008):</a:t>
            </a:r>
          </a:p>
          <a:p>
            <a:pPr algn="just"/>
            <a:r>
              <a:rPr lang="es-AR" dirty="0" smtClean="0">
                <a:latin typeface="Verdana" pitchFamily="34" charset="0"/>
                <a:ea typeface="Verdana" pitchFamily="34" charset="0"/>
                <a:cs typeface="Verdana" pitchFamily="34" charset="0"/>
              </a:rPr>
              <a:t> </a:t>
            </a:r>
            <a:r>
              <a:rPr lang="es-AR" dirty="0">
                <a:latin typeface="Verdana" pitchFamily="34" charset="0"/>
                <a:ea typeface="Verdana" pitchFamily="34" charset="0"/>
                <a:cs typeface="Verdana" pitchFamily="34" charset="0"/>
              </a:rPr>
              <a:t>“Sobre la base del cumplimiento de la prestación por parte de la adjudicataria y su aceptación de conformidad (por la Prefectura Naval Argentina,) </a:t>
            </a:r>
            <a:r>
              <a:rPr lang="es-AR" i="1" dirty="0">
                <a:latin typeface="Verdana" pitchFamily="34" charset="0"/>
                <a:ea typeface="Verdana" pitchFamily="34" charset="0"/>
                <a:cs typeface="Verdana" pitchFamily="34" charset="0"/>
              </a:rPr>
              <a:t>resulta pertinente el reconocimiento de legítimo abono de la suma por tal concepto, por aplicación de la teoría del enriquecimiento sin causa. Ello así, ya que se encuentran reunidos los requisitos que se exigen para la procedencia de la acción in rem verso, enriquecimiento de un parte, empobrecimiento de la otra, relación causal entre ambos, ausencia de causa justificante (relación contractual o hecho ilícito, delito o </a:t>
            </a:r>
            <a:r>
              <a:rPr lang="es-AR" i="1" dirty="0" smtClean="0">
                <a:latin typeface="Verdana" pitchFamily="34" charset="0"/>
                <a:ea typeface="Verdana" pitchFamily="34" charset="0"/>
                <a:cs typeface="Verdana" pitchFamily="34" charset="0"/>
              </a:rPr>
              <a:t> cuasidelito </a:t>
            </a:r>
            <a:r>
              <a:rPr lang="es-AR" i="1" dirty="0">
                <a:latin typeface="Verdana" pitchFamily="34" charset="0"/>
                <a:ea typeface="Verdana" pitchFamily="34" charset="0"/>
                <a:cs typeface="Verdana" pitchFamily="34" charset="0"/>
              </a:rPr>
              <a:t>que legitime la adquisición) y carencia de otra acción útil (nacida de un contrato o de la ley para remediar el perjuicio</a:t>
            </a:r>
            <a:r>
              <a:rPr lang="es-AR" dirty="0"/>
              <a:t>.” </a:t>
            </a:r>
          </a:p>
        </p:txBody>
      </p:sp>
      <p:sp>
        <p:nvSpPr>
          <p:cNvPr id="2" name="1 Título"/>
          <p:cNvSpPr>
            <a:spLocks noGrp="1"/>
          </p:cNvSpPr>
          <p:nvPr>
            <p:ph type="title"/>
          </p:nvPr>
        </p:nvSpPr>
        <p:spPr/>
        <p:txBody>
          <a:bodyPr>
            <a:normAutofit/>
          </a:bodyPr>
          <a:lstStyle/>
          <a:p>
            <a:r>
              <a:rPr lang="es-AR" sz="2800" b="1" dirty="0" smtClean="0">
                <a:latin typeface="Verdana" pitchFamily="34" charset="0"/>
                <a:ea typeface="Verdana" pitchFamily="34" charset="0"/>
                <a:cs typeface="Verdana" pitchFamily="34" charset="0"/>
              </a:rPr>
              <a:t>VI. DICTAMENES DE LA PTN.</a:t>
            </a:r>
            <a:endParaRPr lang="es-AR" sz="28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5982126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1988840"/>
            <a:ext cx="7745505" cy="4536504"/>
          </a:xfrm>
        </p:spPr>
        <p:txBody>
          <a:bodyPr>
            <a:normAutofit fontScale="92500" lnSpcReduction="20000"/>
          </a:bodyPr>
          <a:lstStyle/>
          <a:p>
            <a:pPr algn="just"/>
            <a:r>
              <a:rPr lang="es-AR" b="1" u="sng" dirty="0" smtClean="0">
                <a:latin typeface="Verdana" pitchFamily="34" charset="0"/>
                <a:ea typeface="Verdana" pitchFamily="34" charset="0"/>
                <a:cs typeface="Verdana" pitchFamily="34" charset="0"/>
              </a:rPr>
              <a:t>1. El legítimo abono es una forma anómala de contratación por la administración (en tanto importa desplazar el </a:t>
            </a:r>
            <a:r>
              <a:rPr lang="es-AR" b="1" u="sng" dirty="0" err="1" smtClean="0">
                <a:latin typeface="Verdana" pitchFamily="34" charset="0"/>
                <a:ea typeface="Verdana" pitchFamily="34" charset="0"/>
                <a:cs typeface="Verdana" pitchFamily="34" charset="0"/>
              </a:rPr>
              <a:t>procediminto</a:t>
            </a:r>
            <a:r>
              <a:rPr lang="es-AR" b="1" u="sng" dirty="0" smtClean="0">
                <a:latin typeface="Verdana" pitchFamily="34" charset="0"/>
                <a:ea typeface="Verdana" pitchFamily="34" charset="0"/>
                <a:cs typeface="Verdana" pitchFamily="34" charset="0"/>
              </a:rPr>
              <a:t> general y obligatorio de la LICITACION PUBLICA DE FUENTE constitucional y legal). </a:t>
            </a:r>
          </a:p>
          <a:p>
            <a:pPr algn="just"/>
            <a:r>
              <a:rPr lang="es-AR" dirty="0" smtClean="0">
                <a:latin typeface="Verdana" pitchFamily="34" charset="0"/>
                <a:ea typeface="Verdana" pitchFamily="34" charset="0"/>
                <a:cs typeface="Verdana" pitchFamily="34" charset="0"/>
              </a:rPr>
              <a:t>Como </a:t>
            </a:r>
            <a:r>
              <a:rPr lang="es-AR" dirty="0">
                <a:latin typeface="Verdana" pitchFamily="34" charset="0"/>
                <a:ea typeface="Verdana" pitchFamily="34" charset="0"/>
                <a:cs typeface="Verdana" pitchFamily="34" charset="0"/>
              </a:rPr>
              <a:t>punto de partida en la consideración de la temática propuesta debe recordarse que todo gasto realizado por la Administración Pública debe estar previamente presupuestado y que, aun existiendo partida presupuestaria, no está legalmente autorizada la prestación de servicios personales sin un acto administrativo válido que lo disponga. De allí que el reconocimiento o pago, en el marco de lo que se ha dado en llamar "legítimo abono", </a:t>
            </a:r>
            <a:r>
              <a:rPr lang="es-AR" b="1" dirty="0" smtClean="0">
                <a:latin typeface="Verdana" pitchFamily="34" charset="0"/>
                <a:ea typeface="Verdana" pitchFamily="34" charset="0"/>
                <a:cs typeface="Verdana" pitchFamily="34" charset="0"/>
              </a:rPr>
              <a:t>ES UNA EXCEPCION.</a:t>
            </a:r>
            <a:r>
              <a:rPr lang="es-AR" dirty="0" smtClean="0">
                <a:latin typeface="Verdana" pitchFamily="34" charset="0"/>
                <a:ea typeface="Verdana" pitchFamily="34" charset="0"/>
                <a:cs typeface="Verdana" pitchFamily="34" charset="0"/>
              </a:rPr>
              <a:t> </a:t>
            </a:r>
          </a:p>
        </p:txBody>
      </p:sp>
      <p:sp>
        <p:nvSpPr>
          <p:cNvPr id="2" name="1 Título"/>
          <p:cNvSpPr>
            <a:spLocks noGrp="1"/>
          </p:cNvSpPr>
          <p:nvPr>
            <p:ph type="title"/>
          </p:nvPr>
        </p:nvSpPr>
        <p:spPr/>
        <p:txBody>
          <a:bodyPr>
            <a:normAutofit/>
          </a:bodyPr>
          <a:lstStyle/>
          <a:p>
            <a:r>
              <a:rPr lang="es-AR" sz="2800" b="1" dirty="0" smtClean="0">
                <a:latin typeface="Verdana" pitchFamily="34" charset="0"/>
                <a:ea typeface="Verdana" pitchFamily="34" charset="0"/>
                <a:cs typeface="Verdana" pitchFamily="34" charset="0"/>
              </a:rPr>
              <a:t>VII. CONCLUSIONES.</a:t>
            </a:r>
            <a:endParaRPr lang="es-AR" sz="28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9469717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just"/>
            <a:r>
              <a:rPr lang="es-AR" b="1" dirty="0" smtClean="0">
                <a:latin typeface="Verdana" pitchFamily="34" charset="0"/>
                <a:ea typeface="Verdana" pitchFamily="34" charset="0"/>
                <a:cs typeface="Verdana" pitchFamily="34" charset="0"/>
              </a:rPr>
              <a:t>2. Su </a:t>
            </a:r>
            <a:r>
              <a:rPr lang="es-AR" b="1" dirty="0">
                <a:latin typeface="Verdana" pitchFamily="34" charset="0"/>
                <a:ea typeface="Verdana" pitchFamily="34" charset="0"/>
                <a:cs typeface="Verdana" pitchFamily="34" charset="0"/>
              </a:rPr>
              <a:t>fundamento jurídico radica </a:t>
            </a:r>
            <a:r>
              <a:rPr lang="es-AR" b="1" dirty="0" smtClean="0">
                <a:latin typeface="Verdana" pitchFamily="34" charset="0"/>
                <a:ea typeface="Verdana" pitchFamily="34" charset="0"/>
                <a:cs typeface="Verdana" pitchFamily="34" charset="0"/>
              </a:rPr>
              <a:t>ESENCIALMENTE en </a:t>
            </a:r>
            <a:r>
              <a:rPr lang="es-AR" b="1" dirty="0">
                <a:latin typeface="Verdana" pitchFamily="34" charset="0"/>
                <a:ea typeface="Verdana" pitchFamily="34" charset="0"/>
                <a:cs typeface="Verdana" pitchFamily="34" charset="0"/>
              </a:rPr>
              <a:t>la teoría del enriquecimiento sin causa (art. 1794/95  del CCCN Ley N°26994) </a:t>
            </a:r>
            <a:r>
              <a:rPr lang="es-AR" dirty="0">
                <a:latin typeface="Verdana" pitchFamily="34" charset="0"/>
                <a:ea typeface="Verdana" pitchFamily="34" charset="0"/>
                <a:cs typeface="Verdana" pitchFamily="34" charset="0"/>
              </a:rPr>
              <a:t>y fallos de CSJN citados </a:t>
            </a:r>
            <a:r>
              <a:rPr lang="es-AR" dirty="0" smtClean="0">
                <a:latin typeface="Verdana" pitchFamily="34" charset="0"/>
                <a:ea typeface="Verdana" pitchFamily="34" charset="0"/>
                <a:cs typeface="Verdana" pitchFamily="34" charset="0"/>
              </a:rPr>
              <a:t>precedentemente, </a:t>
            </a:r>
            <a:r>
              <a:rPr lang="es-AR" dirty="0" err="1" smtClean="0">
                <a:latin typeface="Verdana" pitchFamily="34" charset="0"/>
                <a:ea typeface="Verdana" pitchFamily="34" charset="0"/>
                <a:cs typeface="Verdana" pitchFamily="34" charset="0"/>
              </a:rPr>
              <a:t>transpolados</a:t>
            </a:r>
            <a:r>
              <a:rPr lang="es-AR" dirty="0" smtClean="0">
                <a:latin typeface="Verdana" pitchFamily="34" charset="0"/>
                <a:ea typeface="Verdana" pitchFamily="34" charset="0"/>
                <a:cs typeface="Verdana" pitchFamily="34" charset="0"/>
              </a:rPr>
              <a:t> al ordenamiento público administrativo. </a:t>
            </a:r>
          </a:p>
          <a:p>
            <a:pPr algn="just"/>
            <a:endParaRPr lang="es-AR" dirty="0" smtClean="0">
              <a:latin typeface="Verdana" pitchFamily="34" charset="0"/>
              <a:ea typeface="Verdana" pitchFamily="34" charset="0"/>
              <a:cs typeface="Verdana" pitchFamily="34" charset="0"/>
            </a:endParaRPr>
          </a:p>
          <a:p>
            <a:pPr algn="just"/>
            <a:r>
              <a:rPr lang="es-AR" dirty="0" smtClean="0">
                <a:latin typeface="Verdana" pitchFamily="34" charset="0"/>
                <a:ea typeface="Verdana" pitchFamily="34" charset="0"/>
                <a:cs typeface="Verdana" pitchFamily="34" charset="0"/>
              </a:rPr>
              <a:t> </a:t>
            </a:r>
            <a:r>
              <a:rPr lang="es-AR" b="1" dirty="0" smtClean="0">
                <a:latin typeface="Verdana" pitchFamily="34" charset="0"/>
                <a:ea typeface="Verdana" pitchFamily="34" charset="0"/>
                <a:cs typeface="Verdana" pitchFamily="34" charset="0"/>
              </a:rPr>
              <a:t>3. Los </a:t>
            </a:r>
            <a:r>
              <a:rPr lang="es-AR" b="1" dirty="0">
                <a:latin typeface="Verdana" pitchFamily="34" charset="0"/>
                <a:ea typeface="Verdana" pitchFamily="34" charset="0"/>
                <a:cs typeface="Verdana" pitchFamily="34" charset="0"/>
              </a:rPr>
              <a:t>recaudos previstos en </a:t>
            </a:r>
            <a:r>
              <a:rPr lang="es-AR" b="1" dirty="0" smtClean="0">
                <a:latin typeface="Verdana" pitchFamily="34" charset="0"/>
                <a:ea typeface="Verdana" pitchFamily="34" charset="0"/>
                <a:cs typeface="Verdana" pitchFamily="34" charset="0"/>
              </a:rPr>
              <a:t>el </a:t>
            </a:r>
            <a:r>
              <a:rPr lang="es-AR" b="1" dirty="0">
                <a:latin typeface="Verdana" pitchFamily="34" charset="0"/>
                <a:ea typeface="Verdana" pitchFamily="34" charset="0"/>
                <a:cs typeface="Verdana" pitchFamily="34" charset="0"/>
              </a:rPr>
              <a:t>art. 151 del Decreto N°1000/15 deben complementarse  con lo expresado en el DICTAMEN N°24/11 DE LA DAA DE  FE.</a:t>
            </a:r>
          </a:p>
          <a:p>
            <a:endParaRPr lang="es-AR" dirty="0"/>
          </a:p>
        </p:txBody>
      </p:sp>
      <p:sp>
        <p:nvSpPr>
          <p:cNvPr id="2" name="1 Título"/>
          <p:cNvSpPr>
            <a:spLocks noGrp="1"/>
          </p:cNvSpPr>
          <p:nvPr>
            <p:ph type="title"/>
          </p:nvPr>
        </p:nvSpPr>
        <p:spPr/>
        <p:txBody>
          <a:bodyPr>
            <a:normAutofit/>
          </a:bodyPr>
          <a:lstStyle/>
          <a:p>
            <a:r>
              <a:rPr lang="es-AR" sz="2800" b="1" dirty="0">
                <a:latin typeface="Verdana" pitchFamily="34" charset="0"/>
                <a:ea typeface="Verdana" pitchFamily="34" charset="0"/>
                <a:cs typeface="Verdana" pitchFamily="34" charset="0"/>
              </a:rPr>
              <a:t>VII. </a:t>
            </a:r>
            <a:r>
              <a:rPr lang="es-AR" sz="2800" b="1" dirty="0" smtClean="0">
                <a:latin typeface="Verdana" pitchFamily="34" charset="0"/>
                <a:ea typeface="Verdana" pitchFamily="34" charset="0"/>
                <a:cs typeface="Verdana" pitchFamily="34" charset="0"/>
              </a:rPr>
              <a:t>CONCLUSIONES.</a:t>
            </a:r>
            <a:endParaRPr lang="es-AR" sz="2800" dirty="0"/>
          </a:p>
        </p:txBody>
      </p:sp>
    </p:spTree>
    <p:extLst>
      <p:ext uri="{BB962C8B-B14F-4D97-AF65-F5344CB8AC3E}">
        <p14:creationId xmlns:p14="http://schemas.microsoft.com/office/powerpoint/2010/main" val="22820989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pPr algn="just"/>
            <a:r>
              <a:rPr lang="es-AR" sz="4500" dirty="0" smtClean="0">
                <a:latin typeface="Verdana" pitchFamily="34" charset="0"/>
                <a:ea typeface="Verdana" pitchFamily="34" charset="0"/>
                <a:cs typeface="Verdana" pitchFamily="34" charset="0"/>
              </a:rPr>
              <a:t>4. Su </a:t>
            </a:r>
            <a:r>
              <a:rPr lang="es-AR" sz="4500" dirty="0">
                <a:latin typeface="Verdana" pitchFamily="34" charset="0"/>
                <a:ea typeface="Verdana" pitchFamily="34" charset="0"/>
                <a:cs typeface="Verdana" pitchFamily="34" charset="0"/>
              </a:rPr>
              <a:t>utilización es </a:t>
            </a:r>
            <a:r>
              <a:rPr lang="es-AR" sz="4500" dirty="0" smtClean="0">
                <a:latin typeface="Verdana" pitchFamily="34" charset="0"/>
                <a:ea typeface="Verdana" pitchFamily="34" charset="0"/>
                <a:cs typeface="Verdana" pitchFamily="34" charset="0"/>
              </a:rPr>
              <a:t>  </a:t>
            </a:r>
            <a:r>
              <a:rPr lang="es-AR" sz="4500" b="1" u="sng" dirty="0" smtClean="0">
                <a:latin typeface="Verdana" pitchFamily="34" charset="0"/>
                <a:ea typeface="Verdana" pitchFamily="34" charset="0"/>
                <a:cs typeface="Verdana" pitchFamily="34" charset="0"/>
              </a:rPr>
              <a:t>EXCEPCIONAL</a:t>
            </a:r>
            <a:r>
              <a:rPr lang="es-AR" sz="4500" u="sng" dirty="0" smtClean="0">
                <a:latin typeface="Verdana" pitchFamily="34" charset="0"/>
                <a:ea typeface="Verdana" pitchFamily="34" charset="0"/>
                <a:cs typeface="Verdana" pitchFamily="34" charset="0"/>
              </a:rPr>
              <a:t> </a:t>
            </a:r>
            <a:r>
              <a:rPr lang="es-AR" sz="4500" dirty="0">
                <a:latin typeface="Verdana" pitchFamily="34" charset="0"/>
                <a:ea typeface="Verdana" pitchFamily="34" charset="0"/>
                <a:cs typeface="Verdana" pitchFamily="34" charset="0"/>
              </a:rPr>
              <a:t>(solo para casos puntuales y debidamente justificados)  y su </a:t>
            </a:r>
            <a:r>
              <a:rPr lang="es-AR" sz="4500" dirty="0" smtClean="0">
                <a:latin typeface="Verdana" pitchFamily="34" charset="0"/>
                <a:ea typeface="Verdana" pitchFamily="34" charset="0"/>
                <a:cs typeface="Verdana" pitchFamily="34" charset="0"/>
              </a:rPr>
              <a:t>interpretación  </a:t>
            </a:r>
            <a:r>
              <a:rPr lang="es-AR" sz="4500" b="1" u="sng" dirty="0" smtClean="0">
                <a:latin typeface="Verdana" pitchFamily="34" charset="0"/>
                <a:ea typeface="Verdana" pitchFamily="34" charset="0"/>
                <a:cs typeface="Verdana" pitchFamily="34" charset="0"/>
              </a:rPr>
              <a:t>RESTRICTIVA</a:t>
            </a:r>
            <a:r>
              <a:rPr lang="es-AR" sz="4500" b="1" dirty="0" smtClean="0">
                <a:latin typeface="Verdana" pitchFamily="34" charset="0"/>
                <a:ea typeface="Verdana" pitchFamily="34" charset="0"/>
                <a:cs typeface="Verdana" pitchFamily="34" charset="0"/>
              </a:rPr>
              <a:t> </a:t>
            </a:r>
            <a:r>
              <a:rPr lang="es-AR" sz="4500" dirty="0">
                <a:latin typeface="Verdana" pitchFamily="34" charset="0"/>
                <a:ea typeface="Verdana" pitchFamily="34" charset="0"/>
                <a:cs typeface="Verdana" pitchFamily="34" charset="0"/>
              </a:rPr>
              <a:t>(solo en </a:t>
            </a:r>
            <a:r>
              <a:rPr lang="es-AR" sz="4500" dirty="0" smtClean="0">
                <a:latin typeface="Verdana" pitchFamily="34" charset="0"/>
                <a:ea typeface="Verdana" pitchFamily="34" charset="0"/>
                <a:cs typeface="Verdana" pitchFamily="34" charset="0"/>
              </a:rPr>
              <a:t>los </a:t>
            </a:r>
            <a:r>
              <a:rPr lang="es-AR" sz="4500" dirty="0">
                <a:latin typeface="Verdana" pitchFamily="34" charset="0"/>
                <a:ea typeface="Verdana" pitchFamily="34" charset="0"/>
                <a:cs typeface="Verdana" pitchFamily="34" charset="0"/>
              </a:rPr>
              <a:t>supuestos previstos en la Ley y  PREVIO cumplimiento estricto de los recaudos establecidos en el art. 151 del Decreto N°1000/15). </a:t>
            </a:r>
            <a:endParaRPr lang="es-AR" sz="4500" dirty="0" smtClean="0">
              <a:latin typeface="Verdana" pitchFamily="34" charset="0"/>
              <a:ea typeface="Verdana" pitchFamily="34" charset="0"/>
              <a:cs typeface="Verdana" pitchFamily="34" charset="0"/>
            </a:endParaRPr>
          </a:p>
          <a:p>
            <a:endParaRPr lang="es-AR" sz="5600" dirty="0">
              <a:solidFill>
                <a:srgbClr val="FF0000"/>
              </a:solidFill>
              <a:latin typeface="Verdana" pitchFamily="34" charset="0"/>
              <a:ea typeface="Verdana" pitchFamily="34" charset="0"/>
              <a:cs typeface="Verdana" pitchFamily="34" charset="0"/>
            </a:endParaRPr>
          </a:p>
          <a:p>
            <a:endParaRPr lang="es-AR" dirty="0"/>
          </a:p>
        </p:txBody>
      </p:sp>
      <p:sp>
        <p:nvSpPr>
          <p:cNvPr id="2" name="1 Título"/>
          <p:cNvSpPr>
            <a:spLocks noGrp="1"/>
          </p:cNvSpPr>
          <p:nvPr>
            <p:ph type="title"/>
          </p:nvPr>
        </p:nvSpPr>
        <p:spPr/>
        <p:txBody>
          <a:bodyPr>
            <a:normAutofit/>
          </a:bodyPr>
          <a:lstStyle/>
          <a:p>
            <a:r>
              <a:rPr lang="es-AR" sz="2800" b="1" dirty="0">
                <a:latin typeface="Verdana" pitchFamily="34" charset="0"/>
                <a:ea typeface="Verdana" pitchFamily="34" charset="0"/>
                <a:cs typeface="Verdana" pitchFamily="34" charset="0"/>
              </a:rPr>
              <a:t>VII. CONCLUSIONES.</a:t>
            </a:r>
            <a:endParaRPr lang="es-AR" sz="2800" dirty="0"/>
          </a:p>
        </p:txBody>
      </p:sp>
    </p:spTree>
    <p:extLst>
      <p:ext uri="{BB962C8B-B14F-4D97-AF65-F5344CB8AC3E}">
        <p14:creationId xmlns:p14="http://schemas.microsoft.com/office/powerpoint/2010/main" val="3302710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40000" lnSpcReduction="20000"/>
          </a:bodyPr>
          <a:lstStyle/>
          <a:p>
            <a:pPr algn="just"/>
            <a:r>
              <a:rPr lang="es-ES" sz="2900" dirty="0" smtClean="0">
                <a:latin typeface="Verdana" pitchFamily="34" charset="0"/>
                <a:ea typeface="Verdana" pitchFamily="34" charset="0"/>
                <a:cs typeface="Verdana" pitchFamily="34" charset="0"/>
              </a:rPr>
              <a:t>“Pfizer Argentina SAC e I. c/ </a:t>
            </a:r>
            <a:r>
              <a:rPr lang="es-ES" sz="2900" dirty="0" err="1" smtClean="0">
                <a:latin typeface="Verdana" pitchFamily="34" charset="0"/>
                <a:ea typeface="Verdana" pitchFamily="34" charset="0"/>
                <a:cs typeface="Verdana" pitchFamily="34" charset="0"/>
              </a:rPr>
              <a:t>Pcia</a:t>
            </a:r>
            <a:r>
              <a:rPr lang="es-ES" sz="2900" dirty="0" smtClean="0">
                <a:latin typeface="Verdana" pitchFamily="34" charset="0"/>
                <a:ea typeface="Verdana" pitchFamily="34" charset="0"/>
                <a:cs typeface="Verdana" pitchFamily="34" charset="0"/>
              </a:rPr>
              <a:t> de Santiago del Estero s/ Cobro de pesos”, 15/03/67, Fallos 267:162; “Nación Argentina c/ Alou Hermanos”, 19/02/76, Fallos  294:69; “</a:t>
            </a:r>
            <a:r>
              <a:rPr lang="es-ES" sz="2900" dirty="0" err="1" smtClean="0">
                <a:latin typeface="Verdana" pitchFamily="34" charset="0"/>
                <a:ea typeface="Verdana" pitchFamily="34" charset="0"/>
                <a:cs typeface="Verdana" pitchFamily="34" charset="0"/>
              </a:rPr>
              <a:t>Scmidt</a:t>
            </a:r>
            <a:r>
              <a:rPr lang="es-ES" sz="2900" dirty="0" smtClean="0">
                <a:latin typeface="Verdana" pitchFamily="34" charset="0"/>
                <a:ea typeface="Verdana" pitchFamily="34" charset="0"/>
                <a:cs typeface="Verdana" pitchFamily="34" charset="0"/>
              </a:rPr>
              <a:t> c/ Provincia de Mendoza s/ Cobro de pesos” 24/11/1937, Fallos 179:249; “Hotel Iguazú SA c/ Nación Argentina”, 22/04/1986, Fallos 308:618;  íd. “Robles S.A. Vicente c/ Nación Argentina (Servicio Nacional de Parques Nacionales) s/ Nulidad de resoluciones”, 30/03/1993, Fallos 316:382;  “Más Consultores Empresas S.A. c/ Santiago del Estero s/ Cobro de pesos”, 01/06/2000, E.D. 28/07/2000, </a:t>
            </a:r>
            <a:r>
              <a:rPr lang="es-ES" sz="2900" dirty="0" err="1" smtClean="0">
                <a:latin typeface="Verdana" pitchFamily="34" charset="0"/>
                <a:ea typeface="Verdana" pitchFamily="34" charset="0"/>
                <a:cs typeface="Verdana" pitchFamily="34" charset="0"/>
              </a:rPr>
              <a:t>Supl</a:t>
            </a:r>
            <a:r>
              <a:rPr lang="es-ES" sz="2900" dirty="0" smtClean="0">
                <a:latin typeface="Verdana" pitchFamily="34" charset="0"/>
                <a:ea typeface="Verdana" pitchFamily="34" charset="0"/>
                <a:cs typeface="Verdana" pitchFamily="34" charset="0"/>
              </a:rPr>
              <a:t>. de Derecho Administrativo; “Servicios Empresariales </a:t>
            </a:r>
            <a:r>
              <a:rPr lang="es-ES" sz="2900" dirty="0" err="1" smtClean="0">
                <a:latin typeface="Verdana" pitchFamily="34" charset="0"/>
                <a:ea typeface="Verdana" pitchFamily="34" charset="0"/>
                <a:cs typeface="Verdana" pitchFamily="34" charset="0"/>
              </a:rPr>
              <a:t>Wallabies</a:t>
            </a:r>
            <a:r>
              <a:rPr lang="es-ES" sz="2900" dirty="0" smtClean="0">
                <a:latin typeface="Verdana" pitchFamily="34" charset="0"/>
                <a:ea typeface="Verdana" pitchFamily="34" charset="0"/>
                <a:cs typeface="Verdana" pitchFamily="34" charset="0"/>
              </a:rPr>
              <a:t> S.R.L. c/ Provincia de Salta”, 11/07/2000, Fallos 323:1841; íd. “Ingeniería Omega SA c/ Municipalidad de la Ciudad de Buenos Aires”, 05/12/2000, Fallos 323:3924; “Carl </a:t>
            </a:r>
            <a:r>
              <a:rPr lang="es-ES" sz="2900" dirty="0" err="1" smtClean="0">
                <a:latin typeface="Verdana" pitchFamily="34" charset="0"/>
                <a:ea typeface="Verdana" pitchFamily="34" charset="0"/>
                <a:cs typeface="Verdana" pitchFamily="34" charset="0"/>
              </a:rPr>
              <a:t>Chung</a:t>
            </a:r>
            <a:r>
              <a:rPr lang="es-ES" sz="2900" dirty="0" smtClean="0">
                <a:latin typeface="Verdana" pitchFamily="34" charset="0"/>
                <a:ea typeface="Verdana" pitchFamily="34" charset="0"/>
                <a:cs typeface="Verdana" pitchFamily="34" charset="0"/>
              </a:rPr>
              <a:t> </a:t>
            </a:r>
            <a:r>
              <a:rPr lang="es-ES" sz="2900" dirty="0" err="1" smtClean="0">
                <a:latin typeface="Verdana" pitchFamily="34" charset="0"/>
                <a:ea typeface="Verdana" pitchFamily="34" charset="0"/>
                <a:cs typeface="Verdana" pitchFamily="34" charset="0"/>
              </a:rPr>
              <a:t>Ching</a:t>
            </a:r>
            <a:r>
              <a:rPr lang="es-ES" sz="2900" dirty="0" smtClean="0">
                <a:latin typeface="Verdana" pitchFamily="34" charset="0"/>
                <a:ea typeface="Verdana" pitchFamily="34" charset="0"/>
                <a:cs typeface="Verdana" pitchFamily="34" charset="0"/>
              </a:rPr>
              <a:t> </a:t>
            </a:r>
            <a:r>
              <a:rPr lang="es-ES" sz="2900" dirty="0" err="1" smtClean="0">
                <a:latin typeface="Verdana" pitchFamily="34" charset="0"/>
                <a:ea typeface="Verdana" pitchFamily="34" charset="0"/>
                <a:cs typeface="Verdana" pitchFamily="34" charset="0"/>
              </a:rPr>
              <a:t>Kao</a:t>
            </a:r>
            <a:r>
              <a:rPr lang="es-ES" sz="2900" dirty="0" smtClean="0">
                <a:latin typeface="Verdana" pitchFamily="34" charset="0"/>
                <a:ea typeface="Verdana" pitchFamily="34" charset="0"/>
                <a:cs typeface="Verdana" pitchFamily="34" charset="0"/>
              </a:rPr>
              <a:t> c/ La Pampa s/ Cobro de pesos”, 25/09/2001, Fallos 324:3019; íd. “</a:t>
            </a:r>
            <a:r>
              <a:rPr lang="es-ES" sz="2900" dirty="0" err="1" smtClean="0">
                <a:latin typeface="Verdana" pitchFamily="34" charset="0"/>
                <a:ea typeface="Verdana" pitchFamily="34" charset="0"/>
                <a:cs typeface="Verdana" pitchFamily="34" charset="0"/>
              </a:rPr>
              <a:t>Magnarelli</a:t>
            </a:r>
            <a:r>
              <a:rPr lang="es-ES" sz="2900" dirty="0" smtClean="0">
                <a:latin typeface="Verdana" pitchFamily="34" charset="0"/>
                <a:ea typeface="Verdana" pitchFamily="34" charset="0"/>
                <a:cs typeface="Verdana" pitchFamily="34" charset="0"/>
              </a:rPr>
              <a:t> César A. c/ </a:t>
            </a:r>
            <a:r>
              <a:rPr lang="es-ES" sz="2900" dirty="0" err="1" smtClean="0">
                <a:latin typeface="Verdana" pitchFamily="34" charset="0"/>
                <a:ea typeface="Verdana" pitchFamily="34" charset="0"/>
                <a:cs typeface="Verdana" pitchFamily="34" charset="0"/>
              </a:rPr>
              <a:t>Pcia</a:t>
            </a:r>
            <a:r>
              <a:rPr lang="es-ES" sz="2900" dirty="0" smtClean="0">
                <a:latin typeface="Verdana" pitchFamily="34" charset="0"/>
                <a:ea typeface="Verdana" pitchFamily="34" charset="0"/>
                <a:cs typeface="Verdana" pitchFamily="34" charset="0"/>
              </a:rPr>
              <a:t>. de Misiones y </a:t>
            </a:r>
            <a:r>
              <a:rPr lang="es-ES" sz="2900" dirty="0" err="1" smtClean="0">
                <a:latin typeface="Verdana" pitchFamily="34" charset="0"/>
                <a:ea typeface="Verdana" pitchFamily="34" charset="0"/>
                <a:cs typeface="Verdana" pitchFamily="34" charset="0"/>
              </a:rPr>
              <a:t>ots</a:t>
            </a:r>
            <a:r>
              <a:rPr lang="es-ES" sz="2900" dirty="0" smtClean="0">
                <a:latin typeface="Verdana" pitchFamily="34" charset="0"/>
                <a:ea typeface="Verdana" pitchFamily="34" charset="0"/>
                <a:cs typeface="Verdana" pitchFamily="34" charset="0"/>
              </a:rPr>
              <a:t>.”, 10/04/2003, Fallos, 326:1280; “</a:t>
            </a:r>
            <a:r>
              <a:rPr lang="es-ES" sz="2900" dirty="0" err="1" smtClean="0">
                <a:latin typeface="Verdana" pitchFamily="34" charset="0"/>
                <a:ea typeface="Verdana" pitchFamily="34" charset="0"/>
                <a:cs typeface="Verdana" pitchFamily="34" charset="0"/>
              </a:rPr>
              <a:t>Indicom</a:t>
            </a:r>
            <a:r>
              <a:rPr lang="es-ES" sz="2900" dirty="0" smtClean="0">
                <a:latin typeface="Verdana" pitchFamily="34" charset="0"/>
                <a:ea typeface="Verdana" pitchFamily="34" charset="0"/>
                <a:cs typeface="Verdana" pitchFamily="34" charset="0"/>
              </a:rPr>
              <a:t> S.A. c/ Provincia de Buenos Aires s/ Cobro de pesos”, 10/02/2004, Fallos 327:84). Incluso si bien el Tribunal Federal ha considerado en la mayoría de los antecedentes jurisprudenciales, que tal situación se debe resolver, en principio por aplicación de la teoría del enriquecimiento sin causa (</a:t>
            </a:r>
            <a:r>
              <a:rPr lang="es-ES" sz="2900" dirty="0" err="1" smtClean="0">
                <a:latin typeface="Verdana" pitchFamily="34" charset="0"/>
                <a:ea typeface="Verdana" pitchFamily="34" charset="0"/>
                <a:cs typeface="Verdana" pitchFamily="34" charset="0"/>
              </a:rPr>
              <a:t>vg</a:t>
            </a:r>
            <a:r>
              <a:rPr lang="es-ES" sz="2900" dirty="0" smtClean="0">
                <a:latin typeface="Verdana" pitchFamily="34" charset="0"/>
                <a:ea typeface="Verdana" pitchFamily="34" charset="0"/>
                <a:cs typeface="Verdana" pitchFamily="34" charset="0"/>
              </a:rPr>
              <a:t>., causas “Schmidt”, “Pfizer”, citadas y “</a:t>
            </a:r>
            <a:r>
              <a:rPr lang="es-ES" sz="2900" dirty="0" err="1" smtClean="0">
                <a:latin typeface="Verdana" pitchFamily="34" charset="0"/>
                <a:ea typeface="Verdana" pitchFamily="34" charset="0"/>
                <a:cs typeface="Verdana" pitchFamily="34" charset="0"/>
              </a:rPr>
              <a:t>Marun</a:t>
            </a:r>
            <a:r>
              <a:rPr lang="es-ES" sz="2900" dirty="0" smtClean="0">
                <a:latin typeface="Verdana" pitchFamily="34" charset="0"/>
                <a:ea typeface="Verdana" pitchFamily="34" charset="0"/>
                <a:cs typeface="Verdana" pitchFamily="34" charset="0"/>
              </a:rPr>
              <a:t> </a:t>
            </a:r>
            <a:r>
              <a:rPr lang="es-ES" sz="2900" dirty="0" err="1" smtClean="0">
                <a:latin typeface="Verdana" pitchFamily="34" charset="0"/>
                <a:ea typeface="Verdana" pitchFamily="34" charset="0"/>
                <a:cs typeface="Verdana" pitchFamily="34" charset="0"/>
              </a:rPr>
              <a:t>Nacib</a:t>
            </a:r>
            <a:r>
              <a:rPr lang="es-ES" sz="2900" dirty="0" smtClean="0">
                <a:latin typeface="Verdana" pitchFamily="34" charset="0"/>
                <a:ea typeface="Verdana" pitchFamily="34" charset="0"/>
                <a:cs typeface="Verdana" pitchFamily="34" charset="0"/>
              </a:rPr>
              <a:t> c/ </a:t>
            </a:r>
            <a:r>
              <a:rPr lang="es-ES" sz="2900" dirty="0" err="1" smtClean="0">
                <a:latin typeface="Verdana" pitchFamily="34" charset="0"/>
                <a:ea typeface="Verdana" pitchFamily="34" charset="0"/>
                <a:cs typeface="Verdana" pitchFamily="34" charset="0"/>
              </a:rPr>
              <a:t>Pcia</a:t>
            </a:r>
            <a:r>
              <a:rPr lang="es-ES" sz="2900" dirty="0" smtClean="0">
                <a:latin typeface="Verdana" pitchFamily="34" charset="0"/>
                <a:ea typeface="Verdana" pitchFamily="34" charset="0"/>
                <a:cs typeface="Verdana" pitchFamily="34" charset="0"/>
              </a:rPr>
              <a:t>. de San Luis s/ Cobro de pesos”, 08/04/1938, Fallos 180.233; “Provincia de San Juan c/ </a:t>
            </a:r>
            <a:r>
              <a:rPr lang="es-ES" sz="2900" dirty="0" err="1" smtClean="0">
                <a:latin typeface="Verdana" pitchFamily="34" charset="0"/>
                <a:ea typeface="Verdana" pitchFamily="34" charset="0"/>
                <a:cs typeface="Verdana" pitchFamily="34" charset="0"/>
              </a:rPr>
              <a:t>Angela</a:t>
            </a:r>
            <a:r>
              <a:rPr lang="es-ES" sz="2900" dirty="0" smtClean="0">
                <a:latin typeface="Verdana" pitchFamily="34" charset="0"/>
                <a:ea typeface="Verdana" pitchFamily="34" charset="0"/>
                <a:cs typeface="Verdana" pitchFamily="34" charset="0"/>
              </a:rPr>
              <a:t> L. </a:t>
            </a:r>
            <a:r>
              <a:rPr lang="es-ES" sz="2900" dirty="0" err="1" smtClean="0">
                <a:latin typeface="Verdana" pitchFamily="34" charset="0"/>
                <a:ea typeface="Verdana" pitchFamily="34" charset="0"/>
                <a:cs typeface="Verdana" pitchFamily="34" charset="0"/>
              </a:rPr>
              <a:t>Ronccatagliata</a:t>
            </a:r>
            <a:r>
              <a:rPr lang="es-ES" sz="2900" dirty="0" smtClean="0">
                <a:latin typeface="Verdana" pitchFamily="34" charset="0"/>
                <a:ea typeface="Verdana" pitchFamily="34" charset="0"/>
                <a:cs typeface="Verdana" pitchFamily="34" charset="0"/>
              </a:rPr>
              <a:t> de Masi c/ Cobro de pesos”, 13/07/0938, Fallos 181:166). La Corte Federal ha rechazado la aplicación oficiosa de esta teoría, pues esto implicaría violar gravemente el principio de congruencia, en tanto la contratista había fundado su demanda de “cobro de pesos” en el supuesto incumplimiento contractual, y no en aquella institución (enriquecimiento sin causa), no cumpliendo así con los requisitos de procedencia de esta, dados por su invocación en la demanda y el empobrecimiento a cargo de la actora </a:t>
            </a:r>
            <a:r>
              <a:rPr lang="es-ES" sz="2900" b="1" dirty="0" smtClean="0">
                <a:latin typeface="Verdana" pitchFamily="34" charset="0"/>
                <a:ea typeface="Verdana" pitchFamily="34" charset="0"/>
                <a:cs typeface="Verdana" pitchFamily="34" charset="0"/>
              </a:rPr>
              <a:t>(in re “Ingeniería Omega S.A. c/ Municipalidad de la Ciudad de Buenos Aires”, 05/12/2000, Fallos 323:3924),  “</a:t>
            </a:r>
            <a:r>
              <a:rPr lang="es-ES" sz="2900" b="1" dirty="0" err="1" smtClean="0">
                <a:latin typeface="Verdana" pitchFamily="34" charset="0"/>
                <a:ea typeface="Verdana" pitchFamily="34" charset="0"/>
                <a:cs typeface="Verdana" pitchFamily="34" charset="0"/>
              </a:rPr>
              <a:t>Cardiocorp</a:t>
            </a:r>
            <a:r>
              <a:rPr lang="es-ES" sz="2900" b="1" dirty="0" smtClean="0">
                <a:latin typeface="Verdana" pitchFamily="34" charset="0"/>
                <a:ea typeface="Verdana" pitchFamily="34" charset="0"/>
                <a:cs typeface="Verdana" pitchFamily="34" charset="0"/>
              </a:rPr>
              <a:t> </a:t>
            </a:r>
            <a:r>
              <a:rPr lang="es-ES" sz="2900" b="1" dirty="0" err="1" smtClean="0">
                <a:latin typeface="Verdana" pitchFamily="34" charset="0"/>
                <a:ea typeface="Verdana" pitchFamily="34" charset="0"/>
                <a:cs typeface="Verdana" pitchFamily="34" charset="0"/>
              </a:rPr>
              <a:t>SRLc</a:t>
            </a:r>
            <a:r>
              <a:rPr lang="es-ES" sz="2900" b="1" dirty="0" smtClean="0">
                <a:latin typeface="Verdana" pitchFamily="34" charset="0"/>
                <a:ea typeface="Verdana" pitchFamily="34" charset="0"/>
                <a:cs typeface="Verdana" pitchFamily="34" charset="0"/>
              </a:rPr>
              <a:t>/</a:t>
            </a:r>
            <a:r>
              <a:rPr lang="es-ES" sz="2900" b="1" dirty="0" err="1" smtClean="0">
                <a:latin typeface="Verdana" pitchFamily="34" charset="0"/>
                <a:ea typeface="Verdana" pitchFamily="34" charset="0"/>
                <a:cs typeface="Verdana" pitchFamily="34" charset="0"/>
              </a:rPr>
              <a:t>Mun</a:t>
            </a:r>
            <a:r>
              <a:rPr lang="es-ES" sz="2900" b="1" dirty="0" smtClean="0">
                <a:latin typeface="Verdana" pitchFamily="34" charset="0"/>
                <a:ea typeface="Verdana" pitchFamily="34" charset="0"/>
                <a:cs typeface="Verdana" pitchFamily="34" charset="0"/>
              </a:rPr>
              <a:t>. De Buenos Aires” (2005) “</a:t>
            </a:r>
            <a:r>
              <a:rPr lang="es-ES" sz="2900" b="1" dirty="0" err="1" smtClean="0">
                <a:latin typeface="Verdana" pitchFamily="34" charset="0"/>
                <a:ea typeface="Verdana" pitchFamily="34" charset="0"/>
                <a:cs typeface="Verdana" pitchFamily="34" charset="0"/>
              </a:rPr>
              <a:t>Punte</a:t>
            </a:r>
            <a:r>
              <a:rPr lang="es-ES" sz="2900" b="1" dirty="0" smtClean="0">
                <a:latin typeface="Verdana" pitchFamily="34" charset="0"/>
                <a:ea typeface="Verdana" pitchFamily="34" charset="0"/>
                <a:cs typeface="Verdana" pitchFamily="34" charset="0"/>
              </a:rPr>
              <a:t> c. Tierra del Fuego” (2006).</a:t>
            </a:r>
          </a:p>
          <a:p>
            <a:endParaRPr lang="es-AR" dirty="0"/>
          </a:p>
        </p:txBody>
      </p:sp>
      <p:sp>
        <p:nvSpPr>
          <p:cNvPr id="2" name="1 Título"/>
          <p:cNvSpPr>
            <a:spLocks noGrp="1"/>
          </p:cNvSpPr>
          <p:nvPr>
            <p:ph type="title"/>
          </p:nvPr>
        </p:nvSpPr>
        <p:spPr/>
        <p:txBody>
          <a:bodyPr>
            <a:normAutofit/>
          </a:bodyPr>
          <a:lstStyle/>
          <a:p>
            <a:r>
              <a:rPr lang="es-AR" sz="2800" dirty="0" smtClean="0">
                <a:latin typeface="Verdana" pitchFamily="34" charset="0"/>
                <a:ea typeface="Verdana" pitchFamily="34" charset="0"/>
                <a:cs typeface="Verdana" pitchFamily="34" charset="0"/>
              </a:rPr>
              <a:t>I. REGIMENES </a:t>
            </a:r>
            <a:r>
              <a:rPr lang="es-AR" sz="2800" dirty="0">
                <a:latin typeface="Verdana" pitchFamily="34" charset="0"/>
                <a:ea typeface="Verdana" pitchFamily="34" charset="0"/>
                <a:cs typeface="Verdana" pitchFamily="34" charset="0"/>
              </a:rPr>
              <a:t>DE CONTRATACION DEL ESTADO. </a:t>
            </a:r>
            <a:r>
              <a:rPr lang="es-AR" sz="2800" dirty="0" smtClean="0">
                <a:latin typeface="Verdana" pitchFamily="34" charset="0"/>
                <a:ea typeface="Verdana" pitchFamily="34" charset="0"/>
                <a:cs typeface="Verdana" pitchFamily="34" charset="0"/>
              </a:rPr>
              <a:t>Validez de los contratos.</a:t>
            </a:r>
            <a:endParaRPr lang="es-AR" sz="2800" dirty="0"/>
          </a:p>
        </p:txBody>
      </p:sp>
    </p:spTree>
    <p:extLst>
      <p:ext uri="{BB962C8B-B14F-4D97-AF65-F5344CB8AC3E}">
        <p14:creationId xmlns:p14="http://schemas.microsoft.com/office/powerpoint/2010/main" val="22492264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99247" y="1988841"/>
            <a:ext cx="7745505" cy="4680520"/>
          </a:xfrm>
        </p:spPr>
        <p:txBody>
          <a:bodyPr>
            <a:normAutofit fontScale="70000" lnSpcReduction="20000"/>
          </a:bodyPr>
          <a:lstStyle/>
          <a:p>
            <a:r>
              <a:rPr lang="es-ES" b="1" dirty="0" smtClean="0">
                <a:solidFill>
                  <a:srgbClr val="FF0000"/>
                </a:solidFill>
                <a:latin typeface="Verdana" pitchFamily="34" charset="0"/>
                <a:ea typeface="Verdana" pitchFamily="34" charset="0"/>
                <a:cs typeface="Verdana" pitchFamily="34" charset="0"/>
                <a:hlinkClick r:id="rId2"/>
              </a:rPr>
              <a:t>4.1. JURISPRUDENCIA: ha reconocido estos caracteres:</a:t>
            </a:r>
          </a:p>
          <a:p>
            <a:pPr marL="0" indent="0">
              <a:buNone/>
            </a:pPr>
            <a:endParaRPr lang="es-AR" dirty="0" smtClean="0">
              <a:latin typeface="Verdana" pitchFamily="34" charset="0"/>
              <a:ea typeface="Verdana" pitchFamily="34" charset="0"/>
              <a:cs typeface="Verdana" pitchFamily="34" charset="0"/>
              <a:hlinkClick r:id="rId2"/>
            </a:endParaRPr>
          </a:p>
          <a:p>
            <a:r>
              <a:rPr lang="es-AR" b="1" dirty="0" smtClean="0">
                <a:solidFill>
                  <a:schemeClr val="tx1"/>
                </a:solidFill>
                <a:latin typeface="Verdana" pitchFamily="34" charset="0"/>
                <a:ea typeface="Verdana" pitchFamily="34" charset="0"/>
                <a:cs typeface="Verdana" pitchFamily="34" charset="0"/>
                <a:hlinkClick r:id="rId2"/>
              </a:rPr>
              <a:t>S.C.J.PROV. BS. AS. «H.S</a:t>
            </a:r>
            <a:r>
              <a:rPr lang="es-AR" b="1" dirty="0">
                <a:solidFill>
                  <a:schemeClr val="tx1"/>
                </a:solidFill>
                <a:latin typeface="Verdana" pitchFamily="34" charset="0"/>
                <a:ea typeface="Verdana" pitchFamily="34" charset="0"/>
                <a:cs typeface="Verdana" pitchFamily="34" charset="0"/>
                <a:hlinkClick r:id="rId2"/>
              </a:rPr>
              <a:t>. Informática S.R.L. c/ </a:t>
            </a:r>
            <a:r>
              <a:rPr lang="es-AR" b="1" dirty="0" err="1" smtClean="0">
                <a:solidFill>
                  <a:schemeClr val="tx1"/>
                </a:solidFill>
                <a:latin typeface="Verdana" pitchFamily="34" charset="0"/>
                <a:ea typeface="Verdana" pitchFamily="34" charset="0"/>
                <a:cs typeface="Verdana" pitchFamily="34" charset="0"/>
                <a:hlinkClick r:id="rId2"/>
              </a:rPr>
              <a:t>Mun</a:t>
            </a:r>
            <a:r>
              <a:rPr lang="es-AR" b="1" dirty="0" smtClean="0">
                <a:solidFill>
                  <a:schemeClr val="tx1"/>
                </a:solidFill>
                <a:latin typeface="Verdana" pitchFamily="34" charset="0"/>
                <a:ea typeface="Verdana" pitchFamily="34" charset="0"/>
                <a:cs typeface="Verdana" pitchFamily="34" charset="0"/>
                <a:hlinkClick r:id="rId2"/>
              </a:rPr>
              <a:t>. de </a:t>
            </a:r>
            <a:r>
              <a:rPr lang="es-AR" b="1" dirty="0">
                <a:solidFill>
                  <a:schemeClr val="tx1"/>
                </a:solidFill>
                <a:latin typeface="Verdana" pitchFamily="34" charset="0"/>
                <a:ea typeface="Verdana" pitchFamily="34" charset="0"/>
                <a:cs typeface="Verdana" pitchFamily="34" charset="0"/>
                <a:hlinkClick r:id="rId2"/>
              </a:rPr>
              <a:t>Pilar. s/ Demanda contencioso </a:t>
            </a:r>
            <a:r>
              <a:rPr lang="es-AR" b="1" dirty="0" smtClean="0">
                <a:solidFill>
                  <a:schemeClr val="tx1"/>
                </a:solidFill>
                <a:latin typeface="Verdana" pitchFamily="34" charset="0"/>
                <a:ea typeface="Verdana" pitchFamily="34" charset="0"/>
                <a:cs typeface="Verdana" pitchFamily="34" charset="0"/>
                <a:hlinkClick r:id="rId2"/>
              </a:rPr>
              <a:t>administrativa</a:t>
            </a:r>
            <a:r>
              <a:rPr lang="es-AR" b="1" dirty="0" smtClean="0">
                <a:solidFill>
                  <a:schemeClr val="tx1"/>
                </a:solidFill>
                <a:latin typeface="Verdana" pitchFamily="34" charset="0"/>
                <a:ea typeface="Verdana" pitchFamily="34" charset="0"/>
                <a:cs typeface="Verdana" pitchFamily="34" charset="0"/>
              </a:rPr>
              <a:t>. </a:t>
            </a:r>
          </a:p>
          <a:p>
            <a:r>
              <a:rPr lang="es-AR" b="1" dirty="0" smtClean="0">
                <a:solidFill>
                  <a:schemeClr val="tx1"/>
                </a:solidFill>
                <a:latin typeface="Verdana" pitchFamily="34" charset="0"/>
                <a:ea typeface="Verdana" pitchFamily="34" charset="0"/>
                <a:cs typeface="Verdana" pitchFamily="34" charset="0"/>
              </a:rPr>
              <a:t>(06/11/2013). </a:t>
            </a:r>
            <a:endParaRPr lang="es-AR" b="1" dirty="0">
              <a:solidFill>
                <a:schemeClr val="tx1"/>
              </a:solidFill>
              <a:latin typeface="Verdana" pitchFamily="34" charset="0"/>
              <a:ea typeface="Verdana" pitchFamily="34" charset="0"/>
              <a:cs typeface="Verdana" pitchFamily="34" charset="0"/>
            </a:endParaRPr>
          </a:p>
          <a:p>
            <a:pPr algn="just"/>
            <a:r>
              <a:rPr lang="es-AR" dirty="0" smtClean="0">
                <a:latin typeface="Verdana" pitchFamily="34" charset="0"/>
                <a:ea typeface="Verdana" pitchFamily="34" charset="0"/>
                <a:cs typeface="Verdana" pitchFamily="34" charset="0"/>
              </a:rPr>
              <a:t>«</a:t>
            </a:r>
            <a:r>
              <a:rPr lang="es-AR" dirty="0">
                <a:latin typeface="Verdana" pitchFamily="34" charset="0"/>
                <a:ea typeface="Verdana" pitchFamily="34" charset="0"/>
                <a:cs typeface="Verdana" pitchFamily="34" charset="0"/>
              </a:rPr>
              <a:t>Se ha supeditado la validez de los contratos públicos al cumplimiento estricto de los requisitos exigidos por las disposiciones vigentes en cuanto a la forma y procedimientos de contratación, lo que justifica, como contrapartida, una mayor estrictez a la hora de admitir reclamos basados en la realización de prestaciones efectuadas al margen de los procedimientos reglados de la contratación administrativa -práctica usualmente escudada bajo el concepto del "legítimo abono"-, de modo de no trocar en regla aquello </a:t>
            </a:r>
            <a:r>
              <a:rPr lang="es-AR" dirty="0" smtClean="0">
                <a:latin typeface="Verdana" pitchFamily="34" charset="0"/>
                <a:ea typeface="Verdana" pitchFamily="34" charset="0"/>
                <a:cs typeface="Verdana" pitchFamily="34" charset="0"/>
              </a:rPr>
              <a:t>que</a:t>
            </a:r>
            <a:r>
              <a:rPr lang="es-AR" b="1" u="sng" dirty="0" smtClean="0">
                <a:latin typeface="Verdana" pitchFamily="34" charset="0"/>
                <a:ea typeface="Verdana" pitchFamily="34" charset="0"/>
                <a:cs typeface="Verdana" pitchFamily="34" charset="0"/>
              </a:rPr>
              <a:t>,</a:t>
            </a:r>
            <a:r>
              <a:rPr lang="es-AR" b="1" dirty="0" smtClean="0">
                <a:latin typeface="Verdana" pitchFamily="34" charset="0"/>
                <a:ea typeface="Verdana" pitchFamily="34" charset="0"/>
                <a:cs typeface="Verdana" pitchFamily="34" charset="0"/>
              </a:rPr>
              <a:t> </a:t>
            </a:r>
            <a:r>
              <a:rPr lang="es-AR" b="1" dirty="0" smtClean="0">
                <a:solidFill>
                  <a:srgbClr val="FF0000"/>
                </a:solidFill>
                <a:latin typeface="Verdana" pitchFamily="34" charset="0"/>
                <a:ea typeface="Verdana" pitchFamily="34" charset="0"/>
                <a:cs typeface="Verdana" pitchFamily="34" charset="0"/>
              </a:rPr>
              <a:t>p</a:t>
            </a:r>
            <a:r>
              <a:rPr lang="es-AR" b="1" u="sng" dirty="0" smtClean="0">
                <a:solidFill>
                  <a:srgbClr val="FF0000"/>
                </a:solidFill>
                <a:latin typeface="Verdana" pitchFamily="34" charset="0"/>
                <a:ea typeface="Verdana" pitchFamily="34" charset="0"/>
                <a:cs typeface="Verdana" pitchFamily="34" charset="0"/>
              </a:rPr>
              <a:t>or </a:t>
            </a:r>
            <a:r>
              <a:rPr lang="es-AR" b="1" u="sng" dirty="0">
                <a:solidFill>
                  <a:srgbClr val="FF0000"/>
                </a:solidFill>
                <a:latin typeface="Verdana" pitchFamily="34" charset="0"/>
                <a:ea typeface="Verdana" pitchFamily="34" charset="0"/>
                <a:cs typeface="Verdana" pitchFamily="34" charset="0"/>
              </a:rPr>
              <a:t>esencia, debe ser un temperamento de excepción y para evitar la convalidación de hechos consumados al margen de la juridicidad, normalmente asociados a prácticas contrarias a un elemental criterio de transparencia</a:t>
            </a:r>
            <a:r>
              <a:rPr lang="es-AR" b="1" u="sng" dirty="0">
                <a:latin typeface="Verdana" pitchFamily="34" charset="0"/>
                <a:ea typeface="Verdana" pitchFamily="34" charset="0"/>
                <a:cs typeface="Verdana" pitchFamily="34" charset="0"/>
              </a:rPr>
              <a:t> </a:t>
            </a:r>
            <a:r>
              <a:rPr lang="es-AR" dirty="0">
                <a:latin typeface="Verdana" pitchFamily="34" charset="0"/>
                <a:ea typeface="Verdana" pitchFamily="34" charset="0"/>
                <a:cs typeface="Verdana" pitchFamily="34" charset="0"/>
              </a:rPr>
              <a:t>en el manejo de los asuntos públicos (doctor DE LAZZARI, sin disidencia</a:t>
            </a:r>
            <a:r>
              <a:rPr lang="es-AR" dirty="0" smtClean="0">
                <a:latin typeface="Verdana" pitchFamily="34" charset="0"/>
                <a:ea typeface="Verdana" pitchFamily="34" charset="0"/>
                <a:cs typeface="Verdana" pitchFamily="34" charset="0"/>
              </a:rPr>
              <a:t>)</a:t>
            </a:r>
            <a:endParaRPr lang="es-AR" dirty="0">
              <a:latin typeface="Verdana" pitchFamily="34" charset="0"/>
              <a:ea typeface="Verdana" pitchFamily="34" charset="0"/>
              <a:cs typeface="Verdana" pitchFamily="34" charset="0"/>
            </a:endParaRPr>
          </a:p>
        </p:txBody>
      </p:sp>
      <p:sp>
        <p:nvSpPr>
          <p:cNvPr id="2" name="1 Título"/>
          <p:cNvSpPr>
            <a:spLocks noGrp="1"/>
          </p:cNvSpPr>
          <p:nvPr>
            <p:ph type="title"/>
          </p:nvPr>
        </p:nvSpPr>
        <p:spPr/>
        <p:txBody>
          <a:bodyPr>
            <a:normAutofit/>
          </a:bodyPr>
          <a:lstStyle/>
          <a:p>
            <a:r>
              <a:rPr lang="es-AR" sz="2800" b="1" dirty="0">
                <a:latin typeface="Verdana" pitchFamily="34" charset="0"/>
                <a:ea typeface="Verdana" pitchFamily="34" charset="0"/>
                <a:cs typeface="Verdana" pitchFamily="34" charset="0"/>
              </a:rPr>
              <a:t>VII. CONCLUSIONES.</a:t>
            </a:r>
            <a:endParaRPr lang="es-AR" sz="2800" dirty="0"/>
          </a:p>
        </p:txBody>
      </p:sp>
    </p:spTree>
    <p:extLst>
      <p:ext uri="{BB962C8B-B14F-4D97-AF65-F5344CB8AC3E}">
        <p14:creationId xmlns:p14="http://schemas.microsoft.com/office/powerpoint/2010/main" val="7843943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99247" y="1988840"/>
            <a:ext cx="7745505" cy="4137323"/>
          </a:xfrm>
        </p:spPr>
        <p:txBody>
          <a:bodyPr>
            <a:normAutofit fontScale="25000" lnSpcReduction="20000"/>
          </a:bodyPr>
          <a:lstStyle/>
          <a:p>
            <a:r>
              <a:rPr lang="es-AR" sz="7200" b="1" u="sng" dirty="0" smtClean="0">
                <a:latin typeface="Verdana" pitchFamily="34" charset="0"/>
                <a:ea typeface="Verdana" pitchFamily="34" charset="0"/>
                <a:cs typeface="Verdana" pitchFamily="34" charset="0"/>
              </a:rPr>
              <a:t>DOCTRINA </a:t>
            </a:r>
            <a:r>
              <a:rPr lang="es-AR" sz="7200" b="1" u="sng" dirty="0" err="1" smtClean="0">
                <a:latin typeface="Verdana" pitchFamily="34" charset="0"/>
                <a:ea typeface="Verdana" pitchFamily="34" charset="0"/>
                <a:cs typeface="Verdana" pitchFamily="34" charset="0"/>
              </a:rPr>
              <a:t>tambièn</a:t>
            </a:r>
            <a:r>
              <a:rPr lang="es-AR" sz="7200" b="1" u="sng" dirty="0" smtClean="0">
                <a:latin typeface="Verdana" pitchFamily="34" charset="0"/>
                <a:ea typeface="Verdana" pitchFamily="34" charset="0"/>
                <a:cs typeface="Verdana" pitchFamily="34" charset="0"/>
              </a:rPr>
              <a:t> ha convalidado estos caracteres</a:t>
            </a:r>
            <a:r>
              <a:rPr lang="es-AR" sz="7200" b="1" dirty="0" smtClean="0">
                <a:latin typeface="Verdana" pitchFamily="34" charset="0"/>
                <a:ea typeface="Verdana" pitchFamily="34" charset="0"/>
                <a:cs typeface="Verdana" pitchFamily="34" charset="0"/>
              </a:rPr>
              <a:t>:  </a:t>
            </a:r>
          </a:p>
          <a:p>
            <a:pPr marL="0" indent="0" algn="just">
              <a:buNone/>
            </a:pPr>
            <a:r>
              <a:rPr lang="es-AR" sz="7200" dirty="0" smtClean="0">
                <a:latin typeface="Verdana" pitchFamily="34" charset="0"/>
                <a:ea typeface="Verdana" pitchFamily="34" charset="0"/>
                <a:cs typeface="Verdana" pitchFamily="34" charset="0"/>
              </a:rPr>
              <a:t>«Como </a:t>
            </a:r>
            <a:r>
              <a:rPr lang="es-AR" sz="7200" dirty="0">
                <a:latin typeface="Verdana" pitchFamily="34" charset="0"/>
                <a:ea typeface="Verdana" pitchFamily="34" charset="0"/>
                <a:cs typeface="Verdana" pitchFamily="34" charset="0"/>
              </a:rPr>
              <a:t>punto de partida en la consideración de la temática propuesta debe recordarse que todo gasto realizado por la Administración Pública debe estar previamente presupuestado y que, aun existiendo partida presupuestaria, no está legalmente autorizada la prestación de servicios personales sin un acto administrativo válido que lo disponga. </a:t>
            </a:r>
            <a:r>
              <a:rPr lang="es-AR" sz="7200" b="1" dirty="0">
                <a:latin typeface="Verdana" pitchFamily="34" charset="0"/>
                <a:ea typeface="Verdana" pitchFamily="34" charset="0"/>
                <a:cs typeface="Verdana" pitchFamily="34" charset="0"/>
              </a:rPr>
              <a:t>De allí que el reconocimiento o pago, en el marco de lo que se ha dado en llamar "legítimo abono", </a:t>
            </a:r>
            <a:r>
              <a:rPr lang="es-AR" sz="7200" b="1" u="sng" dirty="0">
                <a:latin typeface="Verdana" pitchFamily="34" charset="0"/>
                <a:ea typeface="Verdana" pitchFamily="34" charset="0"/>
                <a:cs typeface="Verdana" pitchFamily="34" charset="0"/>
              </a:rPr>
              <a:t>debería ser una excepción</a:t>
            </a:r>
            <a:r>
              <a:rPr lang="es-AR" sz="7200" b="1" dirty="0">
                <a:latin typeface="Verdana" pitchFamily="34" charset="0"/>
                <a:ea typeface="Verdana" pitchFamily="34" charset="0"/>
                <a:cs typeface="Verdana" pitchFamily="34" charset="0"/>
              </a:rPr>
              <a:t>. </a:t>
            </a:r>
            <a:r>
              <a:rPr lang="es-AR" sz="7200" dirty="0" smtClean="0">
                <a:latin typeface="Verdana" pitchFamily="34" charset="0"/>
                <a:ea typeface="Verdana" pitchFamily="34" charset="0"/>
                <a:cs typeface="Verdana" pitchFamily="34" charset="0"/>
              </a:rPr>
              <a:t>(</a:t>
            </a:r>
            <a:r>
              <a:rPr lang="es-AR" sz="7200" b="1" dirty="0" smtClean="0">
                <a:latin typeface="Verdana" pitchFamily="34" charset="0"/>
                <a:ea typeface="Verdana" pitchFamily="34" charset="0"/>
                <a:cs typeface="Verdana" pitchFamily="34" charset="0"/>
              </a:rPr>
              <a:t>Título</a:t>
            </a:r>
            <a:r>
              <a:rPr lang="es-AR" sz="7200" b="1" dirty="0">
                <a:latin typeface="Verdana" pitchFamily="34" charset="0"/>
                <a:ea typeface="Verdana" pitchFamily="34" charset="0"/>
                <a:cs typeface="Verdana" pitchFamily="34" charset="0"/>
              </a:rPr>
              <a:t>: </a:t>
            </a:r>
            <a:r>
              <a:rPr lang="es-AR" sz="7200" dirty="0">
                <a:latin typeface="Verdana" pitchFamily="34" charset="0"/>
                <a:ea typeface="Verdana" pitchFamily="34" charset="0"/>
                <a:cs typeface="Verdana" pitchFamily="34" charset="0"/>
              </a:rPr>
              <a:t>El legítimo abono y la relación de empleo público.  </a:t>
            </a:r>
            <a:r>
              <a:rPr lang="es-AR" sz="7200" b="1" dirty="0">
                <a:latin typeface="Verdana" pitchFamily="34" charset="0"/>
                <a:ea typeface="Verdana" pitchFamily="34" charset="0"/>
                <a:cs typeface="Verdana" pitchFamily="34" charset="0"/>
              </a:rPr>
              <a:t>Autor: </a:t>
            </a:r>
            <a:r>
              <a:rPr lang="es-AR" sz="7200" dirty="0">
                <a:latin typeface="Verdana" pitchFamily="34" charset="0"/>
                <a:ea typeface="Verdana" pitchFamily="34" charset="0"/>
                <a:cs typeface="Verdana" pitchFamily="34" charset="0"/>
              </a:rPr>
              <a:t>Escudero de Quintana, Beatriz . </a:t>
            </a:r>
            <a:r>
              <a:rPr lang="es-AR" sz="7200" b="1" dirty="0">
                <a:latin typeface="Verdana" pitchFamily="34" charset="0"/>
                <a:ea typeface="Verdana" pitchFamily="34" charset="0"/>
                <a:cs typeface="Verdana" pitchFamily="34" charset="0"/>
              </a:rPr>
              <a:t>Publicado en: </a:t>
            </a:r>
            <a:r>
              <a:rPr lang="es-AR" sz="7200" dirty="0">
                <a:latin typeface="Verdana" pitchFamily="34" charset="0"/>
                <a:ea typeface="Verdana" pitchFamily="34" charset="0"/>
                <a:cs typeface="Verdana" pitchFamily="34" charset="0"/>
              </a:rPr>
              <a:t>RDA 2014-91, 01/02/2014, </a:t>
            </a:r>
            <a:r>
              <a:rPr lang="es-AR" sz="7200" dirty="0" smtClean="0">
                <a:latin typeface="Verdana" pitchFamily="34" charset="0"/>
                <a:ea typeface="Verdana" pitchFamily="34" charset="0"/>
                <a:cs typeface="Verdana" pitchFamily="34" charset="0"/>
              </a:rPr>
              <a:t>173) </a:t>
            </a:r>
            <a:r>
              <a:rPr lang="es-AR" sz="7200" b="1" dirty="0" smtClean="0">
                <a:latin typeface="Verdana" pitchFamily="34" charset="0"/>
                <a:ea typeface="Verdana" pitchFamily="34" charset="0"/>
                <a:cs typeface="Verdana" pitchFamily="34" charset="0"/>
              </a:rPr>
              <a:t>Cita </a:t>
            </a:r>
            <a:r>
              <a:rPr lang="es-AR" sz="7200" b="1" dirty="0">
                <a:latin typeface="Verdana" pitchFamily="34" charset="0"/>
                <a:ea typeface="Verdana" pitchFamily="34" charset="0"/>
                <a:cs typeface="Verdana" pitchFamily="34" charset="0"/>
              </a:rPr>
              <a:t>Online: </a:t>
            </a:r>
            <a:r>
              <a:rPr lang="es-AR" sz="7200" dirty="0">
                <a:latin typeface="Verdana" pitchFamily="34" charset="0"/>
                <a:ea typeface="Verdana" pitchFamily="34" charset="0"/>
                <a:cs typeface="Verdana" pitchFamily="34" charset="0"/>
              </a:rPr>
              <a:t>AP/DOC/2990/2013.</a:t>
            </a:r>
          </a:p>
          <a:p>
            <a:pPr marL="0" indent="0" algn="just">
              <a:buNone/>
            </a:pPr>
            <a:endParaRPr lang="es-AR" sz="7200" dirty="0" smtClean="0">
              <a:latin typeface="Verdana" pitchFamily="34" charset="0"/>
              <a:ea typeface="Verdana" pitchFamily="34" charset="0"/>
              <a:cs typeface="Verdana" pitchFamily="34" charset="0"/>
            </a:endParaRPr>
          </a:p>
          <a:p>
            <a:pPr marL="0" indent="0" algn="just">
              <a:buNone/>
            </a:pPr>
            <a:r>
              <a:rPr lang="es-AR" sz="7200" b="1" dirty="0" smtClean="0">
                <a:latin typeface="Verdana" pitchFamily="34" charset="0"/>
                <a:ea typeface="Verdana" pitchFamily="34" charset="0"/>
                <a:cs typeface="Verdana" pitchFamily="34" charset="0"/>
              </a:rPr>
              <a:t>EN IGUAL SENTIDO: Dra</a:t>
            </a:r>
            <a:r>
              <a:rPr lang="es-AR" sz="7200" b="1" dirty="0">
                <a:latin typeface="Verdana" pitchFamily="34" charset="0"/>
                <a:ea typeface="Verdana" pitchFamily="34" charset="0"/>
                <a:cs typeface="Verdana" pitchFamily="34" charset="0"/>
              </a:rPr>
              <a:t>. </a:t>
            </a:r>
            <a:r>
              <a:rPr lang="es-AR" sz="7200" b="1" dirty="0" smtClean="0">
                <a:latin typeface="Verdana" pitchFamily="34" charset="0"/>
                <a:ea typeface="Verdana" pitchFamily="34" charset="0"/>
                <a:cs typeface="Verdana" pitchFamily="34" charset="0"/>
              </a:rPr>
              <a:t>ZEBOLA, Lucía </a:t>
            </a:r>
            <a:r>
              <a:rPr lang="es-AR" sz="7200" b="1" dirty="0">
                <a:latin typeface="Verdana" pitchFamily="34" charset="0"/>
                <a:ea typeface="Verdana" pitchFamily="34" charset="0"/>
                <a:cs typeface="Verdana" pitchFamily="34" charset="0"/>
              </a:rPr>
              <a:t>Mercedes </a:t>
            </a:r>
            <a:r>
              <a:rPr lang="es-AR" sz="7200" dirty="0" smtClean="0">
                <a:latin typeface="Verdana" pitchFamily="34" charset="0"/>
                <a:ea typeface="Verdana" pitchFamily="34" charset="0"/>
                <a:cs typeface="Verdana" pitchFamily="34" charset="0"/>
              </a:rPr>
              <a:t>en  </a:t>
            </a:r>
            <a:r>
              <a:rPr lang="es-AR" sz="7200" dirty="0">
                <a:latin typeface="Verdana" pitchFamily="34" charset="0"/>
                <a:ea typeface="Verdana" pitchFamily="34" charset="0"/>
                <a:cs typeface="Verdana" pitchFamily="34" charset="0"/>
              </a:rPr>
              <a:t>Especialización en Derecho Administrativo - Universidad Nacional del </a:t>
            </a:r>
            <a:r>
              <a:rPr lang="es-AR" sz="7200" dirty="0" err="1">
                <a:latin typeface="Verdana" pitchFamily="34" charset="0"/>
                <a:ea typeface="Verdana" pitchFamily="34" charset="0"/>
                <a:cs typeface="Verdana" pitchFamily="34" charset="0"/>
              </a:rPr>
              <a:t>Comahue</a:t>
            </a:r>
            <a:r>
              <a:rPr lang="es-AR" sz="7200" dirty="0">
                <a:latin typeface="Verdana" pitchFamily="34" charset="0"/>
                <a:ea typeface="Verdana" pitchFamily="34" charset="0"/>
                <a:cs typeface="Verdana" pitchFamily="34" charset="0"/>
              </a:rPr>
              <a:t> (</a:t>
            </a:r>
            <a:r>
              <a:rPr lang="es-AR" sz="7200" dirty="0" err="1">
                <a:latin typeface="Verdana" pitchFamily="34" charset="0"/>
                <a:ea typeface="Verdana" pitchFamily="34" charset="0"/>
                <a:cs typeface="Verdana" pitchFamily="34" charset="0"/>
              </a:rPr>
              <a:t>Arg</a:t>
            </a:r>
            <a:r>
              <a:rPr lang="es-AR" sz="7200" dirty="0">
                <a:latin typeface="Verdana" pitchFamily="34" charset="0"/>
                <a:ea typeface="Verdana" pitchFamily="34" charset="0"/>
                <a:cs typeface="Verdana" pitchFamily="34" charset="0"/>
              </a:rPr>
              <a:t>) y  </a:t>
            </a:r>
            <a:r>
              <a:rPr lang="es-AR" sz="7200" dirty="0" smtClean="0">
                <a:latin typeface="Verdana" pitchFamily="34" charset="0"/>
                <a:ea typeface="Verdana" pitchFamily="34" charset="0"/>
                <a:cs typeface="Verdana" pitchFamily="34" charset="0"/>
              </a:rPr>
              <a:t> </a:t>
            </a:r>
            <a:r>
              <a:rPr lang="es-AR" sz="7200" b="1" dirty="0" smtClean="0">
                <a:latin typeface="Verdana" pitchFamily="34" charset="0"/>
                <a:ea typeface="Verdana" pitchFamily="34" charset="0"/>
                <a:cs typeface="Verdana" pitchFamily="34" charset="0"/>
              </a:rPr>
              <a:t>MARTÍNEZ María Lucía,</a:t>
            </a:r>
            <a:r>
              <a:rPr lang="es-AR" sz="7200" dirty="0" smtClean="0">
                <a:latin typeface="Verdana" pitchFamily="34" charset="0"/>
                <a:ea typeface="Verdana" pitchFamily="34" charset="0"/>
                <a:cs typeface="Verdana" pitchFamily="34" charset="0"/>
              </a:rPr>
              <a:t> en  «La </a:t>
            </a:r>
            <a:r>
              <a:rPr lang="es-AR" sz="7200" dirty="0">
                <a:latin typeface="Verdana" pitchFamily="34" charset="0"/>
                <a:ea typeface="Verdana" pitchFamily="34" charset="0"/>
                <a:cs typeface="Verdana" pitchFamily="34" charset="0"/>
              </a:rPr>
              <a:t>Corte Suprema de Justicia Nacional delimita los contornos de la figura del legítimo </a:t>
            </a:r>
            <a:r>
              <a:rPr lang="es-AR" sz="7200" dirty="0" smtClean="0">
                <a:latin typeface="Verdana" pitchFamily="34" charset="0"/>
                <a:ea typeface="Verdana" pitchFamily="34" charset="0"/>
                <a:cs typeface="Verdana" pitchFamily="34" charset="0"/>
              </a:rPr>
              <a:t>abono»; </a:t>
            </a:r>
            <a:r>
              <a:rPr lang="es-AR" sz="7200" b="1" dirty="0" smtClean="0">
                <a:latin typeface="Verdana" pitchFamily="34" charset="0"/>
                <a:ea typeface="Verdana" pitchFamily="34" charset="0"/>
                <a:cs typeface="Verdana" pitchFamily="34" charset="0"/>
              </a:rPr>
              <a:t>Publicado </a:t>
            </a:r>
            <a:r>
              <a:rPr lang="es-AR" sz="7200" b="1" dirty="0">
                <a:latin typeface="Verdana" pitchFamily="34" charset="0"/>
                <a:ea typeface="Verdana" pitchFamily="34" charset="0"/>
                <a:cs typeface="Verdana" pitchFamily="34" charset="0"/>
              </a:rPr>
              <a:t>en: </a:t>
            </a:r>
            <a:r>
              <a:rPr lang="es-AR" sz="7200" dirty="0">
                <a:latin typeface="Verdana" pitchFamily="34" charset="0"/>
                <a:ea typeface="Verdana" pitchFamily="34" charset="0"/>
                <a:cs typeface="Verdana" pitchFamily="34" charset="0"/>
              </a:rPr>
              <a:t>RDA 2018-118, 03/08/2018, 614 </a:t>
            </a:r>
            <a:r>
              <a:rPr lang="es-AR" sz="7200" b="1" dirty="0">
                <a:latin typeface="Verdana" pitchFamily="34" charset="0"/>
                <a:ea typeface="Verdana" pitchFamily="34" charset="0"/>
                <a:cs typeface="Verdana" pitchFamily="34" charset="0"/>
              </a:rPr>
              <a:t>Cita Online: </a:t>
            </a:r>
            <a:r>
              <a:rPr lang="es-AR" sz="7200" dirty="0">
                <a:latin typeface="Verdana" pitchFamily="34" charset="0"/>
                <a:ea typeface="Verdana" pitchFamily="34" charset="0"/>
                <a:cs typeface="Verdana" pitchFamily="34" charset="0"/>
              </a:rPr>
              <a:t>AP/DOC/437/2018. </a:t>
            </a:r>
          </a:p>
          <a:p>
            <a:endParaRPr lang="es-AR" dirty="0"/>
          </a:p>
        </p:txBody>
      </p:sp>
      <p:sp>
        <p:nvSpPr>
          <p:cNvPr id="2" name="1 Título"/>
          <p:cNvSpPr>
            <a:spLocks noGrp="1"/>
          </p:cNvSpPr>
          <p:nvPr>
            <p:ph type="title"/>
          </p:nvPr>
        </p:nvSpPr>
        <p:spPr/>
        <p:txBody>
          <a:bodyPr>
            <a:normAutofit/>
          </a:bodyPr>
          <a:lstStyle/>
          <a:p>
            <a:r>
              <a:rPr lang="es-AR" sz="2800" b="1" dirty="0">
                <a:latin typeface="Verdana" pitchFamily="34" charset="0"/>
                <a:ea typeface="Verdana" pitchFamily="34" charset="0"/>
                <a:cs typeface="Verdana" pitchFamily="34" charset="0"/>
              </a:rPr>
              <a:t>VII. CONCLUSIONES.</a:t>
            </a:r>
            <a:endParaRPr lang="es-AR" sz="2800" dirty="0"/>
          </a:p>
        </p:txBody>
      </p:sp>
    </p:spTree>
    <p:extLst>
      <p:ext uri="{BB962C8B-B14F-4D97-AF65-F5344CB8AC3E}">
        <p14:creationId xmlns:p14="http://schemas.microsoft.com/office/powerpoint/2010/main" val="5297241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99247" y="2248347"/>
            <a:ext cx="7745505" cy="4493021"/>
          </a:xfrm>
        </p:spPr>
        <p:txBody>
          <a:bodyPr>
            <a:normAutofit fontScale="77500" lnSpcReduction="20000"/>
          </a:bodyPr>
          <a:lstStyle/>
          <a:p>
            <a:pPr algn="just"/>
            <a:r>
              <a:rPr lang="es-AR" b="1" dirty="0" smtClean="0">
                <a:latin typeface="Verdana" pitchFamily="34" charset="0"/>
                <a:ea typeface="Verdana" pitchFamily="34" charset="0"/>
                <a:cs typeface="Verdana" pitchFamily="34" charset="0"/>
              </a:rPr>
              <a:t>5. La acreditación de los recaudos establecidos en el art. 151 de la Ley N°8706  (PARA LA PROCEDENCIA DEL INSTITUTO) y 151 del Decreto N°1000/15 (PARA EL PAGO)  son ESENCIALES </a:t>
            </a:r>
            <a:r>
              <a:rPr lang="es-AR" dirty="0" smtClean="0">
                <a:latin typeface="Verdana" pitchFamily="34" charset="0"/>
                <a:ea typeface="Verdana" pitchFamily="34" charset="0"/>
                <a:cs typeface="Verdana" pitchFamily="34" charset="0"/>
              </a:rPr>
              <a:t>y en caso de no probarse los mismos, el pago podrá efectuarse  pero deberá responsabilizarse al funcionario que se determine como responsable de omitir los procedimientos adecuados y temporáneos o en su caso y/o al que ordenó el pago sin acreditarlos fehacientemente. </a:t>
            </a:r>
          </a:p>
          <a:p>
            <a:pPr marL="0" indent="0" algn="just">
              <a:buNone/>
            </a:pPr>
            <a:endParaRPr lang="es-AR" dirty="0" smtClean="0">
              <a:latin typeface="Verdana" pitchFamily="34" charset="0"/>
              <a:ea typeface="Verdana" pitchFamily="34" charset="0"/>
              <a:cs typeface="Verdana" pitchFamily="34" charset="0"/>
            </a:endParaRPr>
          </a:p>
          <a:p>
            <a:pPr marL="0" indent="0" algn="just">
              <a:buNone/>
            </a:pPr>
            <a:r>
              <a:rPr lang="es-AR" i="1" dirty="0" smtClean="0">
                <a:latin typeface="Verdana" pitchFamily="34" charset="0"/>
                <a:ea typeface="Verdana" pitchFamily="34" charset="0"/>
                <a:cs typeface="Verdana" pitchFamily="34" charset="0"/>
              </a:rPr>
              <a:t>     </a:t>
            </a:r>
            <a:r>
              <a:rPr lang="es-AR" b="1" u="sng" dirty="0" smtClean="0">
                <a:latin typeface="Verdana" pitchFamily="34" charset="0"/>
                <a:ea typeface="Verdana" pitchFamily="34" charset="0"/>
                <a:cs typeface="Verdana" pitchFamily="34" charset="0"/>
              </a:rPr>
              <a:t>Art. 151/8706 (2da. Parte)</a:t>
            </a:r>
            <a:r>
              <a:rPr lang="es-AR" i="1" dirty="0" smtClean="0">
                <a:solidFill>
                  <a:srgbClr val="FF0000"/>
                </a:solidFill>
                <a:latin typeface="Verdana" pitchFamily="34" charset="0"/>
                <a:ea typeface="Verdana" pitchFamily="34" charset="0"/>
                <a:cs typeface="Verdana" pitchFamily="34" charset="0"/>
              </a:rPr>
              <a:t>«…Caso contrario, quien    autorice dicho gasto y quien 	no proceda oportunamente a efectuar los 	trámites 	regulares de contratación, será responsable 	solidario y directo por las erogaciones 	y eventuales perjuicios patrimoniales que se 	produzcan, además de la responsabilidad 	administrativa que corresponda según el caso…».</a:t>
            </a:r>
          </a:p>
          <a:p>
            <a:pPr algn="just"/>
            <a:endParaRPr lang="es-AR" dirty="0">
              <a:latin typeface="Verdana" pitchFamily="34" charset="0"/>
              <a:ea typeface="Verdana" pitchFamily="34" charset="0"/>
              <a:cs typeface="Verdana" pitchFamily="34" charset="0"/>
            </a:endParaRPr>
          </a:p>
        </p:txBody>
      </p:sp>
      <p:sp>
        <p:nvSpPr>
          <p:cNvPr id="2" name="1 Título"/>
          <p:cNvSpPr>
            <a:spLocks noGrp="1"/>
          </p:cNvSpPr>
          <p:nvPr>
            <p:ph type="title"/>
          </p:nvPr>
        </p:nvSpPr>
        <p:spPr/>
        <p:txBody>
          <a:bodyPr>
            <a:normAutofit/>
          </a:bodyPr>
          <a:lstStyle/>
          <a:p>
            <a:r>
              <a:rPr lang="es-AR" sz="2800" b="1" dirty="0">
                <a:latin typeface="Verdana" pitchFamily="34" charset="0"/>
                <a:ea typeface="Verdana" pitchFamily="34" charset="0"/>
                <a:cs typeface="Verdana" pitchFamily="34" charset="0"/>
              </a:rPr>
              <a:t>VII. CONCLUSIONES.</a:t>
            </a:r>
            <a:endParaRPr lang="es-AR" sz="2800" dirty="0"/>
          </a:p>
        </p:txBody>
      </p:sp>
    </p:spTree>
    <p:extLst>
      <p:ext uri="{BB962C8B-B14F-4D97-AF65-F5344CB8AC3E}">
        <p14:creationId xmlns:p14="http://schemas.microsoft.com/office/powerpoint/2010/main" val="18945914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99247" y="2060849"/>
            <a:ext cx="7745505" cy="4464496"/>
          </a:xfrm>
        </p:spPr>
        <p:txBody>
          <a:bodyPr>
            <a:noAutofit/>
          </a:bodyPr>
          <a:lstStyle/>
          <a:p>
            <a:pPr marL="457200" lvl="1" indent="0">
              <a:buNone/>
            </a:pPr>
            <a:r>
              <a:rPr lang="es-AR" sz="2000" b="1" dirty="0" smtClean="0">
                <a:latin typeface="Verdana" pitchFamily="34" charset="0"/>
                <a:ea typeface="Verdana" pitchFamily="34" charset="0"/>
                <a:cs typeface="Verdana" pitchFamily="34" charset="0"/>
              </a:rPr>
              <a:t>EN CONCORDANCIA CON LA JURISPRUDENCIA Y DOCTRINA ANTES SEÑALADA LA F.E. HA SOSTENIDO EN DICTAMEN  N°23/11 (11/01/11):</a:t>
            </a:r>
          </a:p>
          <a:p>
            <a:pPr marL="457200" lvl="1" indent="0">
              <a:buNone/>
            </a:pPr>
            <a:endParaRPr lang="es-AR" sz="2000" b="1" dirty="0" smtClean="0">
              <a:latin typeface="Verdana" pitchFamily="34" charset="0"/>
              <a:ea typeface="Verdana" pitchFamily="34" charset="0"/>
              <a:cs typeface="Verdana" pitchFamily="34" charset="0"/>
            </a:endParaRPr>
          </a:p>
          <a:p>
            <a:pPr marL="457200" lvl="1" indent="0" algn="just">
              <a:buNone/>
            </a:pPr>
            <a:r>
              <a:rPr lang="es-AR" sz="2000" b="1" dirty="0" smtClean="0">
                <a:latin typeface="Verdana" pitchFamily="34" charset="0"/>
                <a:ea typeface="Verdana" pitchFamily="34" charset="0"/>
                <a:cs typeface="Verdana" pitchFamily="34" charset="0"/>
              </a:rPr>
              <a:t>1.  Respecto a la  naturaleza jurídica del legítimo abono. </a:t>
            </a:r>
            <a:r>
              <a:rPr lang="es-AR" sz="2000" b="1" dirty="0" smtClean="0">
                <a:solidFill>
                  <a:srgbClr val="FF0000"/>
                </a:solidFill>
                <a:latin typeface="Verdana" pitchFamily="34" charset="0"/>
                <a:ea typeface="Verdana" pitchFamily="34" charset="0"/>
                <a:cs typeface="Verdana" pitchFamily="34" charset="0"/>
              </a:rPr>
              <a:t>NO ES CONTRACTUAL</a:t>
            </a:r>
            <a:r>
              <a:rPr lang="es-AR" sz="2000" b="1" dirty="0" smtClean="0">
                <a:latin typeface="Verdana" pitchFamily="34" charset="0"/>
                <a:ea typeface="Verdana" pitchFamily="34" charset="0"/>
                <a:cs typeface="Verdana" pitchFamily="34" charset="0"/>
              </a:rPr>
              <a:t>:</a:t>
            </a:r>
          </a:p>
          <a:p>
            <a:pPr marL="457200" lvl="1" indent="0" algn="just">
              <a:buNone/>
            </a:pPr>
            <a:r>
              <a:rPr lang="es-AR" sz="2000" b="1" dirty="0" smtClean="0">
                <a:latin typeface="Verdana" pitchFamily="34" charset="0"/>
                <a:ea typeface="Verdana" pitchFamily="34" charset="0"/>
                <a:cs typeface="Verdana" pitchFamily="34" charset="0"/>
              </a:rPr>
              <a:t>« </a:t>
            </a:r>
            <a:r>
              <a:rPr lang="es-ES" sz="2000" b="1" dirty="0" smtClean="0">
                <a:solidFill>
                  <a:srgbClr val="FF0000"/>
                </a:solidFill>
                <a:latin typeface="Verdana" pitchFamily="34" charset="0"/>
                <a:ea typeface="Verdana" pitchFamily="34" charset="0"/>
                <a:cs typeface="Verdana" pitchFamily="34" charset="0"/>
              </a:rPr>
              <a:t>las </a:t>
            </a:r>
            <a:r>
              <a:rPr lang="es-ES" sz="2000" b="1" dirty="0">
                <a:solidFill>
                  <a:srgbClr val="FF0000"/>
                </a:solidFill>
                <a:latin typeface="Verdana" pitchFamily="34" charset="0"/>
                <a:ea typeface="Verdana" pitchFamily="34" charset="0"/>
                <a:cs typeface="Verdana" pitchFamily="34" charset="0"/>
              </a:rPr>
              <a:t>facturas presentadas </a:t>
            </a:r>
            <a:r>
              <a:rPr lang="es-ES" sz="2000" dirty="0">
                <a:latin typeface="Verdana" pitchFamily="34" charset="0"/>
                <a:ea typeface="Verdana" pitchFamily="34" charset="0"/>
                <a:cs typeface="Verdana" pitchFamily="34" charset="0"/>
              </a:rPr>
              <a:t>en el marco de la pretendida relación locativa, no pueden encontrar sustento en la misma, </a:t>
            </a:r>
            <a:r>
              <a:rPr lang="es-ES" sz="2000" b="1" dirty="0">
                <a:solidFill>
                  <a:srgbClr val="FF0000"/>
                </a:solidFill>
                <a:latin typeface="Verdana" pitchFamily="34" charset="0"/>
                <a:ea typeface="Verdana" pitchFamily="34" charset="0"/>
                <a:cs typeface="Verdana" pitchFamily="34" charset="0"/>
              </a:rPr>
              <a:t>habida cuenta de la inexistencia de los procedimientos legales pertinentes para materializar la contratación </a:t>
            </a:r>
            <a:r>
              <a:rPr lang="es-ES" sz="2000" dirty="0">
                <a:latin typeface="Verdana" pitchFamily="34" charset="0"/>
                <a:ea typeface="Verdana" pitchFamily="34" charset="0"/>
                <a:cs typeface="Verdana" pitchFamily="34" charset="0"/>
              </a:rPr>
              <a:t>administrativa en debida forma</a:t>
            </a:r>
            <a:r>
              <a:rPr lang="es-ES" sz="2000" dirty="0" smtClean="0">
                <a:latin typeface="Verdana" pitchFamily="34" charset="0"/>
                <a:ea typeface="Verdana" pitchFamily="34" charset="0"/>
                <a:cs typeface="Verdana" pitchFamily="34" charset="0"/>
              </a:rPr>
              <a:t>;…»   </a:t>
            </a:r>
            <a:endParaRPr lang="es-AR" sz="2000" dirty="0">
              <a:latin typeface="Verdana" pitchFamily="34" charset="0"/>
              <a:ea typeface="Verdana" pitchFamily="34" charset="0"/>
              <a:cs typeface="Verdana" pitchFamily="34" charset="0"/>
            </a:endParaRPr>
          </a:p>
        </p:txBody>
      </p:sp>
      <p:sp>
        <p:nvSpPr>
          <p:cNvPr id="2" name="1 Título"/>
          <p:cNvSpPr>
            <a:spLocks noGrp="1"/>
          </p:cNvSpPr>
          <p:nvPr>
            <p:ph type="title"/>
          </p:nvPr>
        </p:nvSpPr>
        <p:spPr/>
        <p:txBody>
          <a:bodyPr>
            <a:normAutofit/>
          </a:bodyPr>
          <a:lstStyle/>
          <a:p>
            <a:r>
              <a:rPr lang="es-AR" sz="2800" b="1" dirty="0" smtClean="0">
                <a:latin typeface="Verdana" pitchFamily="34" charset="0"/>
                <a:ea typeface="Verdana" pitchFamily="34" charset="0"/>
                <a:cs typeface="Verdana" pitchFamily="34" charset="0"/>
              </a:rPr>
              <a:t>VIII. DICTAMENES DE FISCALIA DE ESTADO.</a:t>
            </a:r>
            <a:endParaRPr lang="es-AR" sz="28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4142864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lvl="0" algn="just"/>
            <a:r>
              <a:rPr lang="es-ES" sz="1800" b="1" dirty="0" smtClean="0">
                <a:latin typeface="Verdana" pitchFamily="34" charset="0"/>
                <a:ea typeface="Verdana" pitchFamily="34" charset="0"/>
                <a:cs typeface="Verdana" pitchFamily="34" charset="0"/>
              </a:rPr>
              <a:t>2. FUNDAMENTO Y RECAUDOS:  </a:t>
            </a:r>
            <a:r>
              <a:rPr lang="es-ES" sz="1800" b="1" dirty="0" smtClean="0">
                <a:solidFill>
                  <a:srgbClr val="FF0000"/>
                </a:solidFill>
                <a:latin typeface="Verdana" pitchFamily="34" charset="0"/>
                <a:ea typeface="Verdana" pitchFamily="34" charset="0"/>
                <a:cs typeface="Verdana" pitchFamily="34" charset="0"/>
              </a:rPr>
              <a:t>Enriquecimiento sin causa </a:t>
            </a:r>
            <a:r>
              <a:rPr lang="es-ES" sz="1800" b="1" dirty="0" smtClean="0">
                <a:solidFill>
                  <a:schemeClr val="tx1"/>
                </a:solidFill>
                <a:latin typeface="Verdana" pitchFamily="34" charset="0"/>
                <a:ea typeface="Verdana" pitchFamily="34" charset="0"/>
                <a:cs typeface="Verdana" pitchFamily="34" charset="0"/>
              </a:rPr>
              <a:t>y cumplimiento estricto de los recaudos legales establecidos en el ordenamiento público provincial, </a:t>
            </a:r>
            <a:r>
              <a:rPr lang="es-ES" sz="1800" b="1" dirty="0" smtClean="0">
                <a:latin typeface="Verdana" pitchFamily="34" charset="0"/>
                <a:ea typeface="Verdana" pitchFamily="34" charset="0"/>
                <a:cs typeface="Verdana" pitchFamily="34" charset="0"/>
              </a:rPr>
              <a:t>Informalismo en favor del administrado. Alcance del reconocimiento: </a:t>
            </a:r>
          </a:p>
          <a:p>
            <a:pPr lvl="0" algn="just"/>
            <a:r>
              <a:rPr lang="es-ES" sz="1800" dirty="0" smtClean="0">
                <a:latin typeface="Verdana" pitchFamily="34" charset="0"/>
                <a:ea typeface="Verdana" pitchFamily="34" charset="0"/>
                <a:cs typeface="Verdana" pitchFamily="34" charset="0"/>
              </a:rPr>
              <a:t>“…la </a:t>
            </a:r>
            <a:r>
              <a:rPr lang="es-ES" sz="1800" dirty="0">
                <a:latin typeface="Verdana" pitchFamily="34" charset="0"/>
                <a:ea typeface="Verdana" pitchFamily="34" charset="0"/>
                <a:cs typeface="Verdana" pitchFamily="34" charset="0"/>
              </a:rPr>
              <a:t>posibilidad de reconocer las sumas reclamadas en el marco de la previsión del art. 15 de la Ley Nº3799 y </a:t>
            </a:r>
            <a:r>
              <a:rPr lang="es-ES" sz="1800" dirty="0" err="1">
                <a:latin typeface="Verdana" pitchFamily="34" charset="0"/>
                <a:ea typeface="Verdana" pitchFamily="34" charset="0"/>
                <a:cs typeface="Verdana" pitchFamily="34" charset="0"/>
              </a:rPr>
              <a:t>mod</a:t>
            </a:r>
            <a:r>
              <a:rPr lang="es-ES" sz="1800" dirty="0">
                <a:latin typeface="Verdana" pitchFamily="34" charset="0"/>
                <a:ea typeface="Verdana" pitchFamily="34" charset="0"/>
                <a:cs typeface="Verdana" pitchFamily="34" charset="0"/>
              </a:rPr>
              <a:t>, </a:t>
            </a:r>
            <a:r>
              <a:rPr lang="es-ES" sz="1800" b="1" dirty="0">
                <a:solidFill>
                  <a:srgbClr val="FF0000"/>
                </a:solidFill>
                <a:latin typeface="Verdana" pitchFamily="34" charset="0"/>
                <a:ea typeface="Verdana" pitchFamily="34" charset="0"/>
                <a:cs typeface="Verdana" pitchFamily="34" charset="0"/>
              </a:rPr>
              <a:t>solo podría efectivizarse en la medida que el estado provincial haya incurrido en un enriquecimiento sin causa (y por los montos que ello importe, en tanto puedan ser determinados), en el marco de la doctrina judicial desarrollada ut. supra,  </a:t>
            </a:r>
            <a:r>
              <a:rPr lang="es-ES" sz="1800" dirty="0">
                <a:latin typeface="Verdana" pitchFamily="34" charset="0"/>
                <a:ea typeface="Verdana" pitchFamily="34" charset="0"/>
                <a:cs typeface="Verdana" pitchFamily="34" charset="0"/>
              </a:rPr>
              <a:t>al efecto de </a:t>
            </a:r>
            <a:r>
              <a:rPr lang="es-ES" sz="1800" dirty="0" smtClean="0">
                <a:latin typeface="Verdana" pitchFamily="34" charset="0"/>
                <a:ea typeface="Verdana" pitchFamily="34" charset="0"/>
                <a:cs typeface="Verdana" pitchFamily="34" charset="0"/>
              </a:rPr>
              <a:t> </a:t>
            </a:r>
            <a:r>
              <a:rPr lang="es-ES" sz="1800" dirty="0">
                <a:latin typeface="Verdana" pitchFamily="34" charset="0"/>
                <a:ea typeface="Verdana" pitchFamily="34" charset="0"/>
                <a:cs typeface="Verdana" pitchFamily="34" charset="0"/>
              </a:rPr>
              <a:t>evitar litigios judiciales eventuales conforme pone de relevancia el Dictamen de fs. 46 del Ministerio de Hacienda. </a:t>
            </a:r>
            <a:r>
              <a:rPr lang="es-ES" sz="1800" dirty="0" smtClean="0">
                <a:latin typeface="Verdana" pitchFamily="34" charset="0"/>
                <a:ea typeface="Verdana" pitchFamily="34" charset="0"/>
                <a:cs typeface="Verdana" pitchFamily="34" charset="0"/>
              </a:rPr>
              <a:t>..”</a:t>
            </a:r>
            <a:endParaRPr lang="es-AR" sz="1800" dirty="0"/>
          </a:p>
        </p:txBody>
      </p:sp>
      <p:sp>
        <p:nvSpPr>
          <p:cNvPr id="2" name="1 Título"/>
          <p:cNvSpPr>
            <a:spLocks noGrp="1"/>
          </p:cNvSpPr>
          <p:nvPr>
            <p:ph type="title"/>
          </p:nvPr>
        </p:nvSpPr>
        <p:spPr/>
        <p:txBody>
          <a:bodyPr>
            <a:normAutofit/>
          </a:bodyPr>
          <a:lstStyle/>
          <a:p>
            <a:r>
              <a:rPr lang="es-AR" sz="2800" b="1" dirty="0" smtClean="0">
                <a:latin typeface="Verdana" pitchFamily="34" charset="0"/>
                <a:ea typeface="Verdana" pitchFamily="34" charset="0"/>
                <a:cs typeface="Verdana" pitchFamily="34" charset="0"/>
              </a:rPr>
              <a:t>VIII. DICTAMENES </a:t>
            </a:r>
            <a:r>
              <a:rPr lang="es-AR" sz="2800" b="1" dirty="0">
                <a:latin typeface="Verdana" pitchFamily="34" charset="0"/>
                <a:ea typeface="Verdana" pitchFamily="34" charset="0"/>
                <a:cs typeface="Verdana" pitchFamily="34" charset="0"/>
              </a:rPr>
              <a:t>DE FISCALIA DE ESTADO.</a:t>
            </a:r>
            <a:endParaRPr lang="es-AR" sz="2800" b="1" dirty="0"/>
          </a:p>
        </p:txBody>
      </p:sp>
    </p:spTree>
    <p:extLst>
      <p:ext uri="{BB962C8B-B14F-4D97-AF65-F5344CB8AC3E}">
        <p14:creationId xmlns:p14="http://schemas.microsoft.com/office/powerpoint/2010/main" val="10210920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755576" y="1988840"/>
            <a:ext cx="7745505" cy="4752528"/>
          </a:xfrm>
        </p:spPr>
        <p:txBody>
          <a:bodyPr>
            <a:noAutofit/>
          </a:bodyPr>
          <a:lstStyle/>
          <a:p>
            <a:r>
              <a:rPr lang="es-ES" sz="1600" b="1" dirty="0">
                <a:latin typeface="Verdana" pitchFamily="34" charset="0"/>
                <a:ea typeface="Verdana" pitchFamily="34" charset="0"/>
                <a:cs typeface="Verdana" pitchFamily="34" charset="0"/>
              </a:rPr>
              <a:t>2. FUNDAMENTO Y RECAUDOS:  Enriquecimiento sin causa y cumplimiento estricto de los recaudos legales establecidos en el ordenamiento público provincial, </a:t>
            </a:r>
            <a:r>
              <a:rPr lang="es-ES" sz="1600" b="1" dirty="0">
                <a:solidFill>
                  <a:srgbClr val="FF0000"/>
                </a:solidFill>
                <a:latin typeface="Verdana" pitchFamily="34" charset="0"/>
                <a:ea typeface="Verdana" pitchFamily="34" charset="0"/>
                <a:cs typeface="Verdana" pitchFamily="34" charset="0"/>
              </a:rPr>
              <a:t>Informalismo en favor del administrado. Alcance del </a:t>
            </a:r>
            <a:r>
              <a:rPr lang="es-ES" sz="1600" b="1" dirty="0" smtClean="0">
                <a:solidFill>
                  <a:srgbClr val="FF0000"/>
                </a:solidFill>
                <a:latin typeface="Verdana" pitchFamily="34" charset="0"/>
                <a:ea typeface="Verdana" pitchFamily="34" charset="0"/>
                <a:cs typeface="Verdana" pitchFamily="34" charset="0"/>
              </a:rPr>
              <a:t>reconocimiento</a:t>
            </a:r>
            <a:r>
              <a:rPr lang="es-ES" sz="1600" b="1" dirty="0" smtClean="0">
                <a:latin typeface="Verdana" pitchFamily="34" charset="0"/>
                <a:ea typeface="Verdana" pitchFamily="34" charset="0"/>
                <a:cs typeface="Verdana" pitchFamily="34" charset="0"/>
              </a:rPr>
              <a:t> (CONTINUACION): </a:t>
            </a:r>
            <a:endParaRPr lang="es-ES" sz="1600" b="1" dirty="0">
              <a:latin typeface="Verdana" pitchFamily="34" charset="0"/>
              <a:ea typeface="Verdana" pitchFamily="34" charset="0"/>
              <a:cs typeface="Verdana" pitchFamily="34" charset="0"/>
            </a:endParaRPr>
          </a:p>
          <a:p>
            <a:pPr lvl="0" algn="just"/>
            <a:r>
              <a:rPr lang="es-ES" sz="1600" dirty="0" smtClean="0">
                <a:latin typeface="Verdana" pitchFamily="34" charset="0"/>
                <a:ea typeface="Verdana" pitchFamily="34" charset="0"/>
                <a:cs typeface="Verdana" pitchFamily="34" charset="0"/>
              </a:rPr>
              <a:t>“…En </a:t>
            </a:r>
            <a:r>
              <a:rPr lang="es-ES" sz="1600" dirty="0">
                <a:latin typeface="Verdana" pitchFamily="34" charset="0"/>
                <a:ea typeface="Verdana" pitchFamily="34" charset="0"/>
                <a:cs typeface="Verdana" pitchFamily="34" charset="0"/>
              </a:rPr>
              <a:t>éste sentido  esta Fiscalía de Estado  entiende que,  </a:t>
            </a:r>
            <a:r>
              <a:rPr lang="es-ES" sz="1600" b="1" dirty="0">
                <a:solidFill>
                  <a:srgbClr val="FF0000"/>
                </a:solidFill>
                <a:latin typeface="Verdana" pitchFamily="34" charset="0"/>
                <a:ea typeface="Verdana" pitchFamily="34" charset="0"/>
                <a:cs typeface="Verdana" pitchFamily="34" charset="0"/>
              </a:rPr>
              <a:t>aun cuando la C.S.J.N. ha considerado que la mencionada doctrina no debe ser aplicada de oficio por los tribunales, en virtud del principio de “congruencia” procesal (in re “Ingeniería Omega S.A. c/ Municipalidad de la Ciudad de Buenos Aires”, 05/12/0200, Fallos 323:3924 conforme se anticipara en nota precedente) considero que ello no resulta transferible al ámbito del procedimiento administrativo, en virtud de no ser aplicable el mencionado principio en el mismo,  y de la vigencia de los principios de celeridad, economía eficacia, sencillez, oficialidad (art. 147 de la Ley Nº3909), verdad real (art. 163 de la Ley Nº3909) e informalismo a favor del administrado (arts. 129, 133, 156, 157 y </a:t>
            </a:r>
            <a:r>
              <a:rPr lang="es-ES" sz="1600" b="1" dirty="0" err="1">
                <a:solidFill>
                  <a:srgbClr val="FF0000"/>
                </a:solidFill>
                <a:latin typeface="Verdana" pitchFamily="34" charset="0"/>
                <a:ea typeface="Verdana" pitchFamily="34" charset="0"/>
                <a:cs typeface="Verdana" pitchFamily="34" charset="0"/>
              </a:rPr>
              <a:t>cctes</a:t>
            </a:r>
            <a:r>
              <a:rPr lang="es-ES" sz="1600" b="1" dirty="0">
                <a:solidFill>
                  <a:srgbClr val="FF0000"/>
                </a:solidFill>
                <a:latin typeface="Verdana" pitchFamily="34" charset="0"/>
                <a:ea typeface="Verdana" pitchFamily="34" charset="0"/>
                <a:cs typeface="Verdana" pitchFamily="34" charset="0"/>
              </a:rPr>
              <a:t>. de la Ley Nº3909)</a:t>
            </a:r>
            <a:r>
              <a:rPr lang="es-ES" sz="1600" dirty="0">
                <a:solidFill>
                  <a:srgbClr val="FF0000"/>
                </a:solidFill>
                <a:latin typeface="Verdana" pitchFamily="34" charset="0"/>
                <a:ea typeface="Verdana" pitchFamily="34" charset="0"/>
                <a:cs typeface="Verdana" pitchFamily="34" charset="0"/>
              </a:rPr>
              <a:t> </a:t>
            </a:r>
            <a:r>
              <a:rPr lang="es-ES" sz="1600" dirty="0">
                <a:latin typeface="Verdana" pitchFamily="34" charset="0"/>
                <a:ea typeface="Verdana" pitchFamily="34" charset="0"/>
                <a:cs typeface="Verdana" pitchFamily="34" charset="0"/>
              </a:rPr>
              <a:t>que rigen el procedimiento administrativo provincial (y que marcan evidentes diferencias con los caracteres del proceso judicial</a:t>
            </a:r>
            <a:r>
              <a:rPr lang="es-ES" sz="1600" dirty="0" smtClean="0">
                <a:latin typeface="Verdana" pitchFamily="34" charset="0"/>
                <a:ea typeface="Verdana" pitchFamily="34" charset="0"/>
                <a:cs typeface="Verdana" pitchFamily="34" charset="0"/>
              </a:rPr>
              <a:t>)…”. </a:t>
            </a:r>
            <a:endParaRPr lang="es-AR" sz="1600" dirty="0">
              <a:latin typeface="Verdana" pitchFamily="34" charset="0"/>
              <a:ea typeface="Verdana" pitchFamily="34" charset="0"/>
              <a:cs typeface="Verdana" pitchFamily="34" charset="0"/>
            </a:endParaRPr>
          </a:p>
          <a:p>
            <a:endParaRPr lang="es-AR" sz="1600" dirty="0"/>
          </a:p>
        </p:txBody>
      </p:sp>
      <p:sp>
        <p:nvSpPr>
          <p:cNvPr id="3" name="2 Título"/>
          <p:cNvSpPr>
            <a:spLocks noGrp="1"/>
          </p:cNvSpPr>
          <p:nvPr>
            <p:ph type="title"/>
          </p:nvPr>
        </p:nvSpPr>
        <p:spPr/>
        <p:txBody>
          <a:bodyPr/>
          <a:lstStyle/>
          <a:p>
            <a:r>
              <a:rPr lang="es-AR" sz="2800" b="1" dirty="0">
                <a:latin typeface="Verdana" pitchFamily="34" charset="0"/>
                <a:ea typeface="Verdana" pitchFamily="34" charset="0"/>
                <a:cs typeface="Verdana" pitchFamily="34" charset="0"/>
              </a:rPr>
              <a:t>VIII. DICTAMENES DE FISCALIA DE ESTADO.</a:t>
            </a:r>
            <a:endParaRPr lang="es-AR" sz="2800" dirty="0"/>
          </a:p>
        </p:txBody>
      </p:sp>
    </p:spTree>
    <p:extLst>
      <p:ext uri="{BB962C8B-B14F-4D97-AF65-F5344CB8AC3E}">
        <p14:creationId xmlns:p14="http://schemas.microsoft.com/office/powerpoint/2010/main" val="211139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99247" y="1988840"/>
            <a:ext cx="7745505" cy="4464495"/>
          </a:xfrm>
        </p:spPr>
        <p:txBody>
          <a:bodyPr>
            <a:normAutofit fontScale="25000" lnSpcReduction="20000"/>
          </a:bodyPr>
          <a:lstStyle/>
          <a:p>
            <a:pPr lvl="0" algn="just"/>
            <a:r>
              <a:rPr lang="es-ES" sz="6400" b="1" dirty="0">
                <a:latin typeface="Verdana" pitchFamily="34" charset="0"/>
                <a:ea typeface="Verdana" pitchFamily="34" charset="0"/>
                <a:cs typeface="Verdana" pitchFamily="34" charset="0"/>
              </a:rPr>
              <a:t>2. FUNDAMENTO Y RECAUDOS:  Enriquecimiento sin causa y </a:t>
            </a:r>
            <a:r>
              <a:rPr lang="es-ES" sz="6400" b="1" dirty="0">
                <a:solidFill>
                  <a:srgbClr val="FF0000"/>
                </a:solidFill>
                <a:latin typeface="Verdana" pitchFamily="34" charset="0"/>
                <a:ea typeface="Verdana" pitchFamily="34" charset="0"/>
                <a:cs typeface="Verdana" pitchFamily="34" charset="0"/>
              </a:rPr>
              <a:t>cumplimiento estricto de los recaudos legales establecidos en el ordenamiento público provincial, </a:t>
            </a:r>
            <a:r>
              <a:rPr lang="es-ES" sz="6400" b="1" dirty="0">
                <a:latin typeface="Verdana" pitchFamily="34" charset="0"/>
                <a:ea typeface="Verdana" pitchFamily="34" charset="0"/>
                <a:cs typeface="Verdana" pitchFamily="34" charset="0"/>
              </a:rPr>
              <a:t>Informalismo en favor del administrado. Alcance del </a:t>
            </a:r>
            <a:r>
              <a:rPr lang="es-ES" sz="6400" b="1" dirty="0" smtClean="0">
                <a:latin typeface="Verdana" pitchFamily="34" charset="0"/>
                <a:ea typeface="Verdana" pitchFamily="34" charset="0"/>
                <a:cs typeface="Verdana" pitchFamily="34" charset="0"/>
              </a:rPr>
              <a:t>reconocimiento (CONTINUACION): </a:t>
            </a:r>
            <a:endParaRPr lang="es-ES" sz="6400" b="1" dirty="0">
              <a:latin typeface="Verdana" pitchFamily="34" charset="0"/>
              <a:ea typeface="Verdana" pitchFamily="34" charset="0"/>
              <a:cs typeface="Verdana" pitchFamily="34" charset="0"/>
            </a:endParaRPr>
          </a:p>
          <a:p>
            <a:pPr algn="just"/>
            <a:endParaRPr lang="es-ES" sz="6400" dirty="0" smtClean="0">
              <a:latin typeface="Verdana" pitchFamily="34" charset="0"/>
              <a:ea typeface="Verdana" pitchFamily="34" charset="0"/>
              <a:cs typeface="Verdana" pitchFamily="34" charset="0"/>
            </a:endParaRPr>
          </a:p>
          <a:p>
            <a:pPr algn="just"/>
            <a:r>
              <a:rPr lang="es-ES" sz="6400" dirty="0" smtClean="0">
                <a:latin typeface="Verdana" pitchFamily="34" charset="0"/>
                <a:ea typeface="Verdana" pitchFamily="34" charset="0"/>
                <a:cs typeface="Verdana" pitchFamily="34" charset="0"/>
              </a:rPr>
              <a:t>“Es </a:t>
            </a:r>
            <a:r>
              <a:rPr lang="es-ES" sz="6400" dirty="0">
                <a:latin typeface="Verdana" pitchFamily="34" charset="0"/>
                <a:ea typeface="Verdana" pitchFamily="34" charset="0"/>
                <a:cs typeface="Verdana" pitchFamily="34" charset="0"/>
              </a:rPr>
              <a:t>conveniente destacar en este sentido que la </a:t>
            </a:r>
            <a:r>
              <a:rPr lang="es-ES" sz="6400" b="1" dirty="0">
                <a:solidFill>
                  <a:srgbClr val="FF0000"/>
                </a:solidFill>
                <a:latin typeface="Verdana" pitchFamily="34" charset="0"/>
                <a:ea typeface="Verdana" pitchFamily="34" charset="0"/>
                <a:cs typeface="Verdana" pitchFamily="34" charset="0"/>
              </a:rPr>
              <a:t>Contaduría General de la Provincia de Mendoza ha reglamentado   estos mecanismos </a:t>
            </a:r>
            <a:r>
              <a:rPr lang="es-ES" sz="6400" b="1" dirty="0" smtClean="0">
                <a:solidFill>
                  <a:srgbClr val="FF0000"/>
                </a:solidFill>
                <a:latin typeface="Verdana" pitchFamily="34" charset="0"/>
                <a:ea typeface="Verdana" pitchFamily="34" charset="0"/>
                <a:cs typeface="Verdana" pitchFamily="34" charset="0"/>
              </a:rPr>
              <a:t>… </a:t>
            </a:r>
            <a:r>
              <a:rPr lang="es-ES" sz="6400" b="1" dirty="0">
                <a:solidFill>
                  <a:srgbClr val="FF0000"/>
                </a:solidFill>
                <a:latin typeface="Verdana" pitchFamily="34" charset="0"/>
                <a:ea typeface="Verdana" pitchFamily="34" charset="0"/>
                <a:cs typeface="Verdana" pitchFamily="34" charset="0"/>
              </a:rPr>
              <a:t>en Resolución Nº 34/03 -26/09/03-</a:t>
            </a:r>
            <a:r>
              <a:rPr lang="es-ES" sz="6400" dirty="0">
                <a:solidFill>
                  <a:srgbClr val="FF0000"/>
                </a:solidFill>
                <a:latin typeface="Verdana" pitchFamily="34" charset="0"/>
                <a:ea typeface="Verdana" pitchFamily="34" charset="0"/>
                <a:cs typeface="Verdana" pitchFamily="34" charset="0"/>
              </a:rPr>
              <a:t>,</a:t>
            </a:r>
            <a:r>
              <a:rPr lang="es-ES" sz="6400" dirty="0">
                <a:latin typeface="Verdana" pitchFamily="34" charset="0"/>
                <a:ea typeface="Verdana" pitchFamily="34" charset="0"/>
                <a:cs typeface="Verdana" pitchFamily="34" charset="0"/>
              </a:rPr>
              <a:t>  estableciendo específicamente, y con relación a las disposiciones del art. 15º de la Ley Nº 3799 y </a:t>
            </a:r>
            <a:r>
              <a:rPr lang="es-ES" sz="6400" dirty="0" err="1">
                <a:latin typeface="Verdana" pitchFamily="34" charset="0"/>
                <a:ea typeface="Verdana" pitchFamily="34" charset="0"/>
                <a:cs typeface="Verdana" pitchFamily="34" charset="0"/>
              </a:rPr>
              <a:t>mod</a:t>
            </a:r>
            <a:r>
              <a:rPr lang="es-ES" sz="6400" dirty="0">
                <a:latin typeface="Verdana" pitchFamily="34" charset="0"/>
                <a:ea typeface="Verdana" pitchFamily="34" charset="0"/>
                <a:cs typeface="Verdana" pitchFamily="34" charset="0"/>
              </a:rPr>
              <a:t>. (RECONOCIMIENTO LEGITIMO ABONO),  para el caso específico de que no se hubiere comprometido el gasto según art. 20º de la Ley Nº 3799 y </a:t>
            </a:r>
            <a:r>
              <a:rPr lang="es-ES" sz="6400" dirty="0" err="1">
                <a:latin typeface="Verdana" pitchFamily="34" charset="0"/>
                <a:ea typeface="Verdana" pitchFamily="34" charset="0"/>
                <a:cs typeface="Verdana" pitchFamily="34" charset="0"/>
              </a:rPr>
              <a:t>mod</a:t>
            </a:r>
            <a:r>
              <a:rPr lang="es-ES" sz="6400" dirty="0">
                <a:latin typeface="Verdana" pitchFamily="34" charset="0"/>
                <a:ea typeface="Verdana" pitchFamily="34" charset="0"/>
                <a:cs typeface="Verdana" pitchFamily="34" charset="0"/>
              </a:rPr>
              <a:t>.- que los mismos son procedentes, siempre que: </a:t>
            </a:r>
            <a:r>
              <a:rPr lang="es-ES" sz="6400" b="1" dirty="0">
                <a:solidFill>
                  <a:srgbClr val="FF0000"/>
                </a:solidFill>
                <a:latin typeface="Verdana" pitchFamily="34" charset="0"/>
                <a:ea typeface="Verdana" pitchFamily="34" charset="0"/>
                <a:cs typeface="Verdana" pitchFamily="34" charset="0"/>
              </a:rPr>
              <a:t>a) se trate de una solución de excepción; b) que esté suficientemente justificado; c) y sea la autoridad superior del organismo, la que deberá considerar si el gasto, es legítimo, necesario, indispensable y urgente (en este supuesto, art. 13º del Decreto Acuerdo Nº 2747/09</a:t>
            </a:r>
            <a:r>
              <a:rPr lang="es-ES" sz="6400" b="1" dirty="0" smtClean="0">
                <a:solidFill>
                  <a:srgbClr val="FF0000"/>
                </a:solidFill>
                <a:latin typeface="Verdana" pitchFamily="34" charset="0"/>
                <a:ea typeface="Verdana" pitchFamily="34" charset="0"/>
                <a:cs typeface="Verdana" pitchFamily="34" charset="0"/>
              </a:rPr>
              <a:t>)…”.</a:t>
            </a:r>
          </a:p>
          <a:p>
            <a:pPr algn="just"/>
            <a:r>
              <a:rPr lang="es-ES" sz="6400" b="1" dirty="0" smtClean="0">
                <a:solidFill>
                  <a:srgbClr val="FF0000"/>
                </a:solidFill>
                <a:latin typeface="Verdana" pitchFamily="34" charset="0"/>
                <a:ea typeface="Verdana" pitchFamily="34" charset="0"/>
                <a:cs typeface="Verdana" pitchFamily="34" charset="0"/>
              </a:rPr>
              <a:t>HOY LOS RECAUDOS ESTAN ESTABLECIDOS EN EL ART. 151 DE LA LEY 8706 Y 151 DEL DECRETO N°1000/15</a:t>
            </a:r>
            <a:endParaRPr lang="es-AR" sz="6400" b="1" dirty="0">
              <a:solidFill>
                <a:srgbClr val="FF0000"/>
              </a:solidFill>
              <a:latin typeface="Verdana" pitchFamily="34" charset="0"/>
              <a:ea typeface="Verdana" pitchFamily="34" charset="0"/>
              <a:cs typeface="Verdana" pitchFamily="34" charset="0"/>
            </a:endParaRPr>
          </a:p>
          <a:p>
            <a:endParaRPr lang="es-AR" dirty="0"/>
          </a:p>
        </p:txBody>
      </p:sp>
      <p:sp>
        <p:nvSpPr>
          <p:cNvPr id="2" name="1 Título"/>
          <p:cNvSpPr>
            <a:spLocks noGrp="1"/>
          </p:cNvSpPr>
          <p:nvPr>
            <p:ph type="title"/>
          </p:nvPr>
        </p:nvSpPr>
        <p:spPr/>
        <p:txBody>
          <a:bodyPr>
            <a:normAutofit/>
          </a:bodyPr>
          <a:lstStyle/>
          <a:p>
            <a:r>
              <a:rPr lang="es-AR" sz="2800" b="1" dirty="0" smtClean="0">
                <a:latin typeface="Verdana" pitchFamily="34" charset="0"/>
                <a:ea typeface="Verdana" pitchFamily="34" charset="0"/>
                <a:cs typeface="Verdana" pitchFamily="34" charset="0"/>
              </a:rPr>
              <a:t>VIII. DICTAMENES </a:t>
            </a:r>
            <a:r>
              <a:rPr lang="es-AR" sz="2800" b="1" dirty="0">
                <a:latin typeface="Verdana" pitchFamily="34" charset="0"/>
                <a:ea typeface="Verdana" pitchFamily="34" charset="0"/>
                <a:cs typeface="Verdana" pitchFamily="34" charset="0"/>
              </a:rPr>
              <a:t>DE FISCALIA DE ESTADO.</a:t>
            </a:r>
            <a:endParaRPr lang="es-AR" sz="2800" b="1" dirty="0"/>
          </a:p>
        </p:txBody>
      </p:sp>
    </p:spTree>
    <p:extLst>
      <p:ext uri="{BB962C8B-B14F-4D97-AF65-F5344CB8AC3E}">
        <p14:creationId xmlns:p14="http://schemas.microsoft.com/office/powerpoint/2010/main" val="16906671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pPr lvl="0" algn="just"/>
            <a:r>
              <a:rPr lang="es-ES" b="1" dirty="0">
                <a:latin typeface="Verdana" pitchFamily="34" charset="0"/>
                <a:ea typeface="Verdana" pitchFamily="34" charset="0"/>
                <a:cs typeface="Verdana" pitchFamily="34" charset="0"/>
              </a:rPr>
              <a:t>2. FUNDAMENTO Y RECAUDOS:  Enriquecimiento sin causa </a:t>
            </a:r>
            <a:r>
              <a:rPr lang="es-ES" b="1" dirty="0">
                <a:solidFill>
                  <a:srgbClr val="FF0000"/>
                </a:solidFill>
                <a:latin typeface="Verdana" pitchFamily="34" charset="0"/>
                <a:ea typeface="Verdana" pitchFamily="34" charset="0"/>
                <a:cs typeface="Verdana" pitchFamily="34" charset="0"/>
              </a:rPr>
              <a:t>y cumplimiento estricto de los recaudos legales establecidos en el ordenamiento público provincial, </a:t>
            </a:r>
            <a:r>
              <a:rPr lang="es-ES" b="1" dirty="0">
                <a:latin typeface="Verdana" pitchFamily="34" charset="0"/>
                <a:ea typeface="Verdana" pitchFamily="34" charset="0"/>
                <a:cs typeface="Verdana" pitchFamily="34" charset="0"/>
              </a:rPr>
              <a:t>Informalismo en favor del </a:t>
            </a:r>
            <a:r>
              <a:rPr lang="es-ES" b="1" dirty="0" smtClean="0">
                <a:latin typeface="Verdana" pitchFamily="34" charset="0"/>
                <a:ea typeface="Verdana" pitchFamily="34" charset="0"/>
                <a:cs typeface="Verdana" pitchFamily="34" charset="0"/>
              </a:rPr>
              <a:t>administrado (CONTINUACION): </a:t>
            </a:r>
            <a:endParaRPr lang="es-ES" b="1" dirty="0">
              <a:latin typeface="Verdana" pitchFamily="34" charset="0"/>
              <a:ea typeface="Verdana" pitchFamily="34" charset="0"/>
              <a:cs typeface="Verdana" pitchFamily="34" charset="0"/>
            </a:endParaRPr>
          </a:p>
          <a:p>
            <a:pPr algn="just"/>
            <a:endParaRPr lang="es-ES_tradnl" dirty="0" smtClean="0">
              <a:latin typeface="Verdana" pitchFamily="34" charset="0"/>
              <a:ea typeface="Verdana" pitchFamily="34" charset="0"/>
              <a:cs typeface="Verdana" pitchFamily="34" charset="0"/>
            </a:endParaRPr>
          </a:p>
          <a:p>
            <a:pPr algn="just"/>
            <a:r>
              <a:rPr lang="es-ES_tradnl" dirty="0" smtClean="0">
                <a:latin typeface="Verdana" pitchFamily="34" charset="0"/>
                <a:ea typeface="Verdana" pitchFamily="34" charset="0"/>
                <a:cs typeface="Verdana" pitchFamily="34" charset="0"/>
              </a:rPr>
              <a:t>“…Siguiendo </a:t>
            </a:r>
            <a:r>
              <a:rPr lang="es-ES_tradnl" dirty="0">
                <a:latin typeface="Verdana" pitchFamily="34" charset="0"/>
                <a:ea typeface="Verdana" pitchFamily="34" charset="0"/>
                <a:cs typeface="Verdana" pitchFamily="34" charset="0"/>
              </a:rPr>
              <a:t>la doctrina sustentada por la C.S.J.N en “</a:t>
            </a:r>
            <a:r>
              <a:rPr lang="es-ES_tradnl" dirty="0" err="1">
                <a:latin typeface="Verdana" pitchFamily="34" charset="0"/>
                <a:ea typeface="Verdana" pitchFamily="34" charset="0"/>
                <a:cs typeface="Verdana" pitchFamily="34" charset="0"/>
              </a:rPr>
              <a:t>Cardiocorp</a:t>
            </a:r>
            <a:r>
              <a:rPr lang="es-ES_tradnl" dirty="0">
                <a:latin typeface="Verdana" pitchFamily="34" charset="0"/>
                <a:ea typeface="Verdana" pitchFamily="34" charset="0"/>
                <a:cs typeface="Verdana" pitchFamily="34" charset="0"/>
              </a:rPr>
              <a:t> c/Municipalidad de Buenos Aires”, deberá tenerse presente que las facturas del proveedor cuyo reconocimiento se persigue, involucran costos y ganancias, siendo necesario a los efectos de determinar la medida  de la pérdida (y por lo tanto del “enriquecimiento” en que habría incurrido el estado) </a:t>
            </a:r>
            <a:r>
              <a:rPr lang="es-ES_tradnl" b="1" dirty="0">
                <a:solidFill>
                  <a:srgbClr val="FF0000"/>
                </a:solidFill>
                <a:latin typeface="Verdana" pitchFamily="34" charset="0"/>
                <a:ea typeface="Verdana" pitchFamily="34" charset="0"/>
                <a:cs typeface="Verdana" pitchFamily="34" charset="0"/>
              </a:rPr>
              <a:t>cual ha sido el “costo” del suministro, a lo que cabe añadir que sólo puede considerarse que el estado se ha enriquecido en lo que hace al valor “objetivo” del bien  gozado, con exclusión de las ganancias aludidas y de todo otro gasto realizado para </a:t>
            </a:r>
            <a:r>
              <a:rPr lang="es-ES_tradnl" b="1" dirty="0" smtClean="0">
                <a:solidFill>
                  <a:srgbClr val="FF0000"/>
                </a:solidFill>
                <a:latin typeface="Verdana" pitchFamily="34" charset="0"/>
                <a:ea typeface="Verdana" pitchFamily="34" charset="0"/>
                <a:cs typeface="Verdana" pitchFamily="34" charset="0"/>
              </a:rPr>
              <a:t>obtenerla…”. </a:t>
            </a:r>
            <a:endParaRPr lang="es-AR" b="1" dirty="0">
              <a:solidFill>
                <a:srgbClr val="FF0000"/>
              </a:solidFill>
              <a:latin typeface="Verdana" pitchFamily="34" charset="0"/>
              <a:ea typeface="Verdana" pitchFamily="34" charset="0"/>
              <a:cs typeface="Verdana" pitchFamily="34" charset="0"/>
            </a:endParaRPr>
          </a:p>
          <a:p>
            <a:endParaRPr lang="es-AR" dirty="0">
              <a:latin typeface="Verdana" pitchFamily="34" charset="0"/>
              <a:ea typeface="Verdana" pitchFamily="34" charset="0"/>
              <a:cs typeface="Verdana" pitchFamily="34" charset="0"/>
            </a:endParaRPr>
          </a:p>
          <a:p>
            <a:endParaRPr lang="es-AR" dirty="0">
              <a:latin typeface="Verdana" pitchFamily="34" charset="0"/>
              <a:ea typeface="Verdana" pitchFamily="34" charset="0"/>
              <a:cs typeface="Verdana" pitchFamily="34" charset="0"/>
            </a:endParaRPr>
          </a:p>
        </p:txBody>
      </p:sp>
      <p:sp>
        <p:nvSpPr>
          <p:cNvPr id="2" name="1 Título"/>
          <p:cNvSpPr>
            <a:spLocks noGrp="1"/>
          </p:cNvSpPr>
          <p:nvPr>
            <p:ph type="title"/>
          </p:nvPr>
        </p:nvSpPr>
        <p:spPr/>
        <p:txBody>
          <a:bodyPr>
            <a:normAutofit/>
          </a:bodyPr>
          <a:lstStyle/>
          <a:p>
            <a:r>
              <a:rPr lang="es-AR" sz="2800" b="1" dirty="0" smtClean="0">
                <a:latin typeface="Verdana" pitchFamily="34" charset="0"/>
                <a:ea typeface="Verdana" pitchFamily="34" charset="0"/>
                <a:cs typeface="Verdana" pitchFamily="34" charset="0"/>
              </a:rPr>
              <a:t>VIII. DICTAMENES </a:t>
            </a:r>
            <a:r>
              <a:rPr lang="es-AR" sz="2800" b="1" dirty="0">
                <a:latin typeface="Verdana" pitchFamily="34" charset="0"/>
                <a:ea typeface="Verdana" pitchFamily="34" charset="0"/>
                <a:cs typeface="Verdana" pitchFamily="34" charset="0"/>
              </a:rPr>
              <a:t>DE FISCALIA DE ESTADO.</a:t>
            </a:r>
            <a:endParaRPr lang="es-AR" sz="2800" b="1" dirty="0"/>
          </a:p>
        </p:txBody>
      </p:sp>
    </p:spTree>
    <p:extLst>
      <p:ext uri="{BB962C8B-B14F-4D97-AF65-F5344CB8AC3E}">
        <p14:creationId xmlns:p14="http://schemas.microsoft.com/office/powerpoint/2010/main" val="35326063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lvl="0" algn="just"/>
            <a:r>
              <a:rPr lang="es-ES" b="1" dirty="0" smtClean="0">
                <a:latin typeface="Verdana" pitchFamily="34" charset="0"/>
                <a:ea typeface="Verdana" pitchFamily="34" charset="0"/>
                <a:cs typeface="Verdana" pitchFamily="34" charset="0"/>
              </a:rPr>
              <a:t>3.   CARÁCTER EXPCECIONAL Y RESTRICTIVO: </a:t>
            </a:r>
          </a:p>
          <a:p>
            <a:pPr lvl="0" algn="just"/>
            <a:r>
              <a:rPr lang="es-ES" dirty="0" smtClean="0">
                <a:latin typeface="Verdana" pitchFamily="34" charset="0"/>
                <a:ea typeface="Verdana" pitchFamily="34" charset="0"/>
                <a:cs typeface="Verdana" pitchFamily="34" charset="0"/>
              </a:rPr>
              <a:t>«…Para el caso que se resuelva considerar procedente el reconocimiento en cuestión y en el marco de los parámetros establecidos en los párrafos precedentes, </a:t>
            </a:r>
            <a:r>
              <a:rPr lang="es-ES" b="1" dirty="0" smtClean="0">
                <a:solidFill>
                  <a:srgbClr val="FF0000"/>
                </a:solidFill>
                <a:latin typeface="Verdana" pitchFamily="34" charset="0"/>
                <a:ea typeface="Verdana" pitchFamily="34" charset="0"/>
                <a:cs typeface="Verdana" pitchFamily="34" charset="0"/>
              </a:rPr>
              <a:t>deberá tenerse presente que el mismo deberá estar debidamente fundado (arts. 38,  39 y 45 de la Ley Nº3909) teniendo en especial consideración su carácter excepcional y restrictivo así como la limitación señalada por la Contaduría General de la Provincia a fs. 63</a:t>
            </a:r>
            <a:r>
              <a:rPr lang="es-ES" dirty="0" smtClean="0">
                <a:latin typeface="Verdana" pitchFamily="34" charset="0"/>
                <a:ea typeface="Verdana" pitchFamily="34" charset="0"/>
                <a:cs typeface="Verdana" pitchFamily="34" charset="0"/>
              </a:rPr>
              <a:t> ( y que ha plasmado  en el proyecto de Resolución de fs. 65/66) debiendo tenerse presente además que a la fecha del presente dictamen  resulta erróneo el fundamento normativo basado en el art. 29 inc. b) ap. 4…». </a:t>
            </a:r>
            <a:endParaRPr lang="es-AR" dirty="0" smtClean="0">
              <a:latin typeface="Verdana" pitchFamily="34" charset="0"/>
              <a:ea typeface="Verdana" pitchFamily="34" charset="0"/>
              <a:cs typeface="Verdana" pitchFamily="34" charset="0"/>
            </a:endParaRPr>
          </a:p>
        </p:txBody>
      </p:sp>
      <p:sp>
        <p:nvSpPr>
          <p:cNvPr id="2" name="1 Título"/>
          <p:cNvSpPr>
            <a:spLocks noGrp="1"/>
          </p:cNvSpPr>
          <p:nvPr>
            <p:ph type="title"/>
          </p:nvPr>
        </p:nvSpPr>
        <p:spPr/>
        <p:txBody>
          <a:bodyPr>
            <a:normAutofit/>
          </a:bodyPr>
          <a:lstStyle/>
          <a:p>
            <a:r>
              <a:rPr lang="es-AR" sz="2800" b="1" dirty="0" smtClean="0">
                <a:latin typeface="Verdana" pitchFamily="34" charset="0"/>
                <a:ea typeface="Verdana" pitchFamily="34" charset="0"/>
                <a:cs typeface="Verdana" pitchFamily="34" charset="0"/>
              </a:rPr>
              <a:t>VIII. DICTAMENES </a:t>
            </a:r>
            <a:r>
              <a:rPr lang="es-AR" sz="2800" b="1" dirty="0">
                <a:latin typeface="Verdana" pitchFamily="34" charset="0"/>
                <a:ea typeface="Verdana" pitchFamily="34" charset="0"/>
                <a:cs typeface="Verdana" pitchFamily="34" charset="0"/>
              </a:rPr>
              <a:t>DE FISCALIA DE ESTADO.</a:t>
            </a:r>
            <a:endParaRPr lang="es-AR" sz="2800" b="1" dirty="0"/>
          </a:p>
        </p:txBody>
      </p:sp>
    </p:spTree>
    <p:extLst>
      <p:ext uri="{BB962C8B-B14F-4D97-AF65-F5344CB8AC3E}">
        <p14:creationId xmlns:p14="http://schemas.microsoft.com/office/powerpoint/2010/main" val="1838845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99247" y="2060849"/>
            <a:ext cx="7745505" cy="4608512"/>
          </a:xfrm>
        </p:spPr>
        <p:txBody>
          <a:bodyPr>
            <a:noAutofit/>
          </a:bodyPr>
          <a:lstStyle/>
          <a:p>
            <a:pPr algn="just"/>
            <a:r>
              <a:rPr lang="es-ES" sz="1200" b="1" dirty="0" smtClean="0">
                <a:latin typeface="Verdana" pitchFamily="34" charset="0"/>
                <a:ea typeface="Verdana" pitchFamily="34" charset="0"/>
                <a:cs typeface="Verdana" pitchFamily="34" charset="0"/>
              </a:rPr>
              <a:t>4. </a:t>
            </a:r>
            <a:r>
              <a:rPr lang="es-ES" sz="1200" b="1" u="sng" dirty="0" smtClean="0">
                <a:latin typeface="Verdana" pitchFamily="34" charset="0"/>
                <a:ea typeface="Verdana" pitchFamily="34" charset="0"/>
                <a:cs typeface="Verdana" pitchFamily="34" charset="0"/>
              </a:rPr>
              <a:t> DERECHO PUBLICO PROVINCIAL: </a:t>
            </a:r>
            <a:r>
              <a:rPr lang="es-ES" sz="1200" b="1" dirty="0" smtClean="0">
                <a:latin typeface="Verdana" pitchFamily="34" charset="0"/>
                <a:ea typeface="Verdana" pitchFamily="34" charset="0"/>
                <a:cs typeface="Verdana" pitchFamily="34" charset="0"/>
              </a:rPr>
              <a:t> </a:t>
            </a:r>
          </a:p>
          <a:p>
            <a:pPr algn="just"/>
            <a:endParaRPr lang="es-ES" sz="1200" b="1" dirty="0" smtClean="0">
              <a:latin typeface="Verdana" pitchFamily="34" charset="0"/>
              <a:ea typeface="Verdana" pitchFamily="34" charset="0"/>
              <a:cs typeface="Verdana" pitchFamily="34" charset="0"/>
            </a:endParaRPr>
          </a:p>
          <a:p>
            <a:pPr algn="just"/>
            <a:r>
              <a:rPr lang="es-ES" sz="1200" b="1" dirty="0" smtClean="0">
                <a:latin typeface="Verdana" pitchFamily="34" charset="0"/>
                <a:ea typeface="Verdana" pitchFamily="34" charset="0"/>
                <a:cs typeface="Verdana" pitchFamily="34" charset="0"/>
              </a:rPr>
              <a:t>4.1.</a:t>
            </a:r>
            <a:r>
              <a:rPr lang="es-ES" sz="1200" b="1" u="sng" dirty="0" smtClean="0">
                <a:latin typeface="Verdana" pitchFamily="34" charset="0"/>
                <a:ea typeface="Verdana" pitchFamily="34" charset="0"/>
                <a:cs typeface="Verdana" pitchFamily="34" charset="0"/>
              </a:rPr>
              <a:t> PROVINCIAS CON RECEPCION CONSTITUCIONAL</a:t>
            </a:r>
          </a:p>
          <a:p>
            <a:pPr algn="just"/>
            <a:endParaRPr lang="es-ES" sz="1100" dirty="0" smtClean="0">
              <a:latin typeface="Verdana" pitchFamily="34" charset="0"/>
              <a:ea typeface="Verdana" pitchFamily="34" charset="0"/>
              <a:cs typeface="Verdana" pitchFamily="34" charset="0"/>
            </a:endParaRPr>
          </a:p>
          <a:p>
            <a:pPr algn="just"/>
            <a:r>
              <a:rPr lang="es-ES" sz="1100" dirty="0" smtClean="0">
                <a:latin typeface="Verdana" pitchFamily="34" charset="0"/>
                <a:ea typeface="Verdana" pitchFamily="34" charset="0"/>
                <a:cs typeface="Verdana" pitchFamily="34" charset="0"/>
              </a:rPr>
              <a:t>-San Juan; arts. 189 inc. 20) y 251 </a:t>
            </a:r>
            <a:r>
              <a:rPr lang="es-ES" sz="1100" dirty="0" err="1" smtClean="0">
                <a:latin typeface="Verdana" pitchFamily="34" charset="0"/>
                <a:ea typeface="Verdana" pitchFamily="34" charset="0"/>
                <a:cs typeface="Verdana" pitchFamily="34" charset="0"/>
              </a:rPr>
              <a:t>incs</a:t>
            </a:r>
            <a:r>
              <a:rPr lang="es-ES" sz="1100" dirty="0" smtClean="0">
                <a:latin typeface="Verdana" pitchFamily="34" charset="0"/>
                <a:ea typeface="Verdana" pitchFamily="34" charset="0"/>
                <a:cs typeface="Verdana" pitchFamily="34" charset="0"/>
              </a:rPr>
              <a:t>. 6) y 7) de la Constitución de la Provincia, Ley Nº 2.139 y </a:t>
            </a:r>
            <a:r>
              <a:rPr lang="es-ES" sz="1100" dirty="0" err="1" smtClean="0">
                <a:latin typeface="Verdana" pitchFamily="34" charset="0"/>
                <a:ea typeface="Verdana" pitchFamily="34" charset="0"/>
                <a:cs typeface="Verdana" pitchFamily="34" charset="0"/>
              </a:rPr>
              <a:t>modif</a:t>
            </a:r>
            <a:r>
              <a:rPr lang="es-ES" sz="1100" dirty="0" smtClean="0">
                <a:latin typeface="Verdana" pitchFamily="34" charset="0"/>
                <a:ea typeface="Verdana" pitchFamily="34" charset="0"/>
                <a:cs typeface="Verdana" pitchFamily="34" charset="0"/>
              </a:rPr>
              <a:t>., Ley Nº 2.139, Decreto Reglamentario Nº 42/79 (complementado por Decreto Nº 119/91), Ley Nº 3.969/74, Decreto Nº 1.092/00.</a:t>
            </a:r>
          </a:p>
          <a:p>
            <a:pPr algn="just"/>
            <a:endParaRPr lang="es-AR" sz="1100" dirty="0" smtClean="0">
              <a:latin typeface="Verdana" pitchFamily="34" charset="0"/>
              <a:ea typeface="Verdana" pitchFamily="34" charset="0"/>
              <a:cs typeface="Verdana" pitchFamily="34" charset="0"/>
            </a:endParaRPr>
          </a:p>
          <a:p>
            <a:pPr algn="just"/>
            <a:r>
              <a:rPr lang="es-AR" sz="1100" dirty="0" smtClean="0">
                <a:latin typeface="Verdana" pitchFamily="34" charset="0"/>
                <a:ea typeface="Verdana" pitchFamily="34" charset="0"/>
                <a:cs typeface="Verdana" pitchFamily="34" charset="0"/>
              </a:rPr>
              <a:t>-Misiones; art. 70 de la Constitución Provincial, Ley Nº 2.303 y sus </a:t>
            </a:r>
            <a:r>
              <a:rPr lang="es-AR" sz="1100" dirty="0" err="1" smtClean="0">
                <a:latin typeface="Verdana" pitchFamily="34" charset="0"/>
                <a:ea typeface="Verdana" pitchFamily="34" charset="0"/>
                <a:cs typeface="Verdana" pitchFamily="34" charset="0"/>
              </a:rPr>
              <a:t>modif</a:t>
            </a:r>
            <a:r>
              <a:rPr lang="es-AR" sz="1100" dirty="0" smtClean="0">
                <a:latin typeface="Verdana" pitchFamily="34" charset="0"/>
                <a:ea typeface="Verdana" pitchFamily="34" charset="0"/>
                <a:cs typeface="Verdana" pitchFamily="34" charset="0"/>
              </a:rPr>
              <a:t>.</a:t>
            </a:r>
            <a:endParaRPr lang="es-ES" sz="1100" dirty="0" smtClean="0">
              <a:latin typeface="Verdana" pitchFamily="34" charset="0"/>
              <a:ea typeface="Verdana" pitchFamily="34" charset="0"/>
              <a:cs typeface="Verdana" pitchFamily="34" charset="0"/>
            </a:endParaRPr>
          </a:p>
          <a:p>
            <a:pPr algn="just"/>
            <a:endParaRPr lang="es-AR" sz="1100" dirty="0" smtClean="0">
              <a:latin typeface="Verdana" pitchFamily="34" charset="0"/>
              <a:ea typeface="Verdana" pitchFamily="34" charset="0"/>
              <a:cs typeface="Verdana" pitchFamily="34" charset="0"/>
            </a:endParaRPr>
          </a:p>
          <a:p>
            <a:pPr algn="just"/>
            <a:r>
              <a:rPr lang="es-AR" sz="1100" dirty="0" smtClean="0">
                <a:latin typeface="Verdana" pitchFamily="34" charset="0"/>
                <a:ea typeface="Verdana" pitchFamily="34" charset="0"/>
                <a:cs typeface="Verdana" pitchFamily="34" charset="0"/>
              </a:rPr>
              <a:t>-Santa Fe; Decreto Nº 124.715/08, Ley Nº 12.105/03, Ley Nº 12.510/03, Decreto Ley Nº 1.757/56), Decreto Nº 2809, Decreto Nº 1.247/08, Decreto Nº 2.846/02.</a:t>
            </a:r>
            <a:endParaRPr lang="es-ES" sz="1100" dirty="0" smtClean="0">
              <a:latin typeface="Verdana" pitchFamily="34" charset="0"/>
              <a:ea typeface="Verdana" pitchFamily="34" charset="0"/>
              <a:cs typeface="Verdana" pitchFamily="34" charset="0"/>
            </a:endParaRPr>
          </a:p>
          <a:p>
            <a:pPr algn="just"/>
            <a:endParaRPr lang="es-AR" sz="1100" dirty="0" smtClean="0">
              <a:latin typeface="Verdana" pitchFamily="34" charset="0"/>
              <a:ea typeface="Verdana" pitchFamily="34" charset="0"/>
              <a:cs typeface="Verdana" pitchFamily="34" charset="0"/>
            </a:endParaRPr>
          </a:p>
          <a:p>
            <a:pPr algn="just"/>
            <a:r>
              <a:rPr lang="es-AR" sz="1100" dirty="0" smtClean="0">
                <a:latin typeface="Verdana" pitchFamily="34" charset="0"/>
                <a:ea typeface="Verdana" pitchFamily="34" charset="0"/>
                <a:cs typeface="Verdana" pitchFamily="34" charset="0"/>
              </a:rPr>
              <a:t>-Tucumán; ART. 12 DE LA Constitución Provincial, Ley Nº 6.970 y </a:t>
            </a:r>
            <a:r>
              <a:rPr lang="es-AR" sz="1100" dirty="0" err="1" smtClean="0">
                <a:latin typeface="Verdana" pitchFamily="34" charset="0"/>
                <a:ea typeface="Verdana" pitchFamily="34" charset="0"/>
                <a:cs typeface="Verdana" pitchFamily="34" charset="0"/>
              </a:rPr>
              <a:t>mod</a:t>
            </a:r>
            <a:r>
              <a:rPr lang="es-AR" sz="1100" dirty="0" smtClean="0">
                <a:latin typeface="Verdana" pitchFamily="34" charset="0"/>
                <a:ea typeface="Verdana" pitchFamily="34" charset="0"/>
                <a:cs typeface="Verdana" pitchFamily="34" charset="0"/>
              </a:rPr>
              <a:t>., Ley Nº 6.981. </a:t>
            </a:r>
            <a:endParaRPr lang="es-ES" sz="1100" dirty="0" smtClean="0">
              <a:latin typeface="Verdana" pitchFamily="34" charset="0"/>
              <a:ea typeface="Verdana" pitchFamily="34" charset="0"/>
              <a:cs typeface="Verdana" pitchFamily="34" charset="0"/>
            </a:endParaRPr>
          </a:p>
          <a:p>
            <a:pPr algn="just"/>
            <a:endParaRPr lang="es-AR" sz="1100" dirty="0" smtClean="0">
              <a:latin typeface="Verdana" pitchFamily="34" charset="0"/>
              <a:ea typeface="Verdana" pitchFamily="34" charset="0"/>
              <a:cs typeface="Verdana" pitchFamily="34" charset="0"/>
            </a:endParaRPr>
          </a:p>
          <a:p>
            <a:pPr algn="just"/>
            <a:r>
              <a:rPr lang="es-AR" sz="1100" dirty="0" smtClean="0">
                <a:latin typeface="Verdana" pitchFamily="34" charset="0"/>
                <a:ea typeface="Verdana" pitchFamily="34" charset="0"/>
                <a:cs typeface="Verdana" pitchFamily="34" charset="0"/>
              </a:rPr>
              <a:t>-Salta; art. 168 de la Constitución de la Provincia,  Ley Nº 6.838, Decreto Nº 59/95, Decreto Reglamentario Nº 1.448, </a:t>
            </a:r>
            <a:endParaRPr lang="es-ES" sz="1100" dirty="0" smtClean="0">
              <a:latin typeface="Verdana" pitchFamily="34" charset="0"/>
              <a:ea typeface="Verdana" pitchFamily="34" charset="0"/>
              <a:cs typeface="Verdana" pitchFamily="34" charset="0"/>
            </a:endParaRPr>
          </a:p>
          <a:p>
            <a:pPr algn="just"/>
            <a:endParaRPr lang="es-AR" sz="1100" dirty="0" smtClean="0">
              <a:latin typeface="Verdana" pitchFamily="34" charset="0"/>
              <a:ea typeface="Verdana" pitchFamily="34" charset="0"/>
              <a:cs typeface="Verdana" pitchFamily="34" charset="0"/>
            </a:endParaRPr>
          </a:p>
          <a:p>
            <a:pPr algn="just"/>
            <a:r>
              <a:rPr lang="es-AR" sz="1100" dirty="0" smtClean="0">
                <a:latin typeface="Verdana" pitchFamily="34" charset="0"/>
                <a:ea typeface="Verdana" pitchFamily="34" charset="0"/>
                <a:cs typeface="Verdana" pitchFamily="34" charset="0"/>
              </a:rPr>
              <a:t>-La Rioja; art. 72 de la Constitución Provincial, Ley Nº 3.462 y </a:t>
            </a:r>
            <a:r>
              <a:rPr lang="es-AR" sz="1100" dirty="0" err="1" smtClean="0">
                <a:latin typeface="Verdana" pitchFamily="34" charset="0"/>
                <a:ea typeface="Verdana" pitchFamily="34" charset="0"/>
                <a:cs typeface="Verdana" pitchFamily="34" charset="0"/>
              </a:rPr>
              <a:t>mod</a:t>
            </a:r>
            <a:r>
              <a:rPr lang="es-AR" sz="1100" dirty="0" smtClean="0">
                <a:latin typeface="Verdana" pitchFamily="34" charset="0"/>
                <a:ea typeface="Verdana" pitchFamily="34" charset="0"/>
                <a:cs typeface="Verdana" pitchFamily="34" charset="0"/>
              </a:rPr>
              <a:t>., Decreto Reglamentario Nº 1.067/75.</a:t>
            </a:r>
            <a:endParaRPr lang="es-ES" sz="1100" dirty="0" smtClean="0">
              <a:latin typeface="Verdana" pitchFamily="34" charset="0"/>
              <a:ea typeface="Verdana" pitchFamily="34" charset="0"/>
              <a:cs typeface="Verdana" pitchFamily="34" charset="0"/>
            </a:endParaRPr>
          </a:p>
          <a:p>
            <a:pPr algn="just"/>
            <a:endParaRPr lang="es-AR" sz="1100" dirty="0" smtClean="0">
              <a:latin typeface="Verdana" pitchFamily="34" charset="0"/>
              <a:ea typeface="Verdana" pitchFamily="34" charset="0"/>
              <a:cs typeface="Verdana" pitchFamily="34" charset="0"/>
            </a:endParaRPr>
          </a:p>
          <a:p>
            <a:pPr algn="just"/>
            <a:r>
              <a:rPr lang="es-AR" sz="1100" dirty="0" smtClean="0">
                <a:latin typeface="Verdana" pitchFamily="34" charset="0"/>
                <a:ea typeface="Verdana" pitchFamily="34" charset="0"/>
                <a:cs typeface="Verdana" pitchFamily="34" charset="0"/>
              </a:rPr>
              <a:t>-Córdoba; a</a:t>
            </a:r>
            <a:r>
              <a:rPr lang="es-ES" sz="1100" dirty="0" err="1" smtClean="0">
                <a:latin typeface="Verdana" pitchFamily="34" charset="0"/>
                <a:ea typeface="Verdana" pitchFamily="34" charset="0"/>
                <a:cs typeface="Verdana" pitchFamily="34" charset="0"/>
              </a:rPr>
              <a:t>rt</a:t>
            </a:r>
            <a:r>
              <a:rPr lang="es-ES" sz="1100" dirty="0" smtClean="0">
                <a:latin typeface="Verdana" pitchFamily="34" charset="0"/>
                <a:ea typeface="Verdana" pitchFamily="34" charset="0"/>
                <a:cs typeface="Verdana" pitchFamily="34" charset="0"/>
              </a:rPr>
              <a:t>. 74 de la Constitución Provincial, L</a:t>
            </a:r>
            <a:r>
              <a:rPr lang="es-AR" sz="1100" dirty="0" err="1" smtClean="0">
                <a:latin typeface="Verdana" pitchFamily="34" charset="0"/>
                <a:ea typeface="Verdana" pitchFamily="34" charset="0"/>
                <a:cs typeface="Verdana" pitchFamily="34" charset="0"/>
              </a:rPr>
              <a:t>ey</a:t>
            </a:r>
            <a:r>
              <a:rPr lang="es-AR" sz="1100" dirty="0" smtClean="0">
                <a:latin typeface="Verdana" pitchFamily="34" charset="0"/>
                <a:ea typeface="Verdana" pitchFamily="34" charset="0"/>
                <a:cs typeface="Verdana" pitchFamily="34" charset="0"/>
              </a:rPr>
              <a:t> Nº 7.631, Ley N° 9.086, Ley N° 9.331, Decreto 73/05</a:t>
            </a:r>
            <a:r>
              <a:rPr lang="es-ES" sz="1100" dirty="0" smtClean="0">
                <a:latin typeface="Verdana" pitchFamily="34" charset="0"/>
                <a:ea typeface="Verdana" pitchFamily="34" charset="0"/>
                <a:cs typeface="Verdana" pitchFamily="34" charset="0"/>
              </a:rPr>
              <a:t>, </a:t>
            </a:r>
            <a:r>
              <a:rPr lang="es-AR" sz="1100" dirty="0" smtClean="0">
                <a:latin typeface="Verdana" pitchFamily="34" charset="0"/>
                <a:ea typeface="Verdana" pitchFamily="34" charset="0"/>
                <a:cs typeface="Verdana" pitchFamily="34" charset="0"/>
              </a:rPr>
              <a:t>Decreto Reglamentario Nº 1.882/80. </a:t>
            </a:r>
            <a:endParaRPr lang="es-ES" sz="1100" dirty="0" smtClean="0">
              <a:latin typeface="Verdana" pitchFamily="34" charset="0"/>
              <a:ea typeface="Verdana" pitchFamily="34" charset="0"/>
              <a:cs typeface="Verdana" pitchFamily="34" charset="0"/>
            </a:endParaRPr>
          </a:p>
          <a:p>
            <a:pPr algn="just"/>
            <a:endParaRPr lang="es-AR" sz="1100" dirty="0" smtClean="0">
              <a:latin typeface="Verdana" pitchFamily="34" charset="0"/>
              <a:ea typeface="Verdana" pitchFamily="34" charset="0"/>
              <a:cs typeface="Verdana" pitchFamily="34" charset="0"/>
            </a:endParaRPr>
          </a:p>
          <a:p>
            <a:endParaRPr lang="es-AR" sz="1100" dirty="0"/>
          </a:p>
        </p:txBody>
      </p:sp>
      <p:sp>
        <p:nvSpPr>
          <p:cNvPr id="2" name="1 Título"/>
          <p:cNvSpPr>
            <a:spLocks noGrp="1"/>
          </p:cNvSpPr>
          <p:nvPr>
            <p:ph type="title"/>
          </p:nvPr>
        </p:nvSpPr>
        <p:spPr/>
        <p:txBody>
          <a:bodyPr>
            <a:normAutofit/>
          </a:bodyPr>
          <a:lstStyle/>
          <a:p>
            <a:r>
              <a:rPr lang="es-AR" sz="2800" dirty="0" smtClean="0">
                <a:latin typeface="Verdana" pitchFamily="34" charset="0"/>
                <a:ea typeface="Verdana" pitchFamily="34" charset="0"/>
                <a:cs typeface="Verdana" pitchFamily="34" charset="0"/>
              </a:rPr>
              <a:t>II. FUNDAMENTO NORMATIVO.</a:t>
            </a:r>
            <a:endParaRPr lang="es-AR"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208324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55000" lnSpcReduction="20000"/>
          </a:bodyPr>
          <a:lstStyle/>
          <a:p>
            <a:pPr algn="just">
              <a:tabLst>
                <a:tab pos="457200" algn="l"/>
              </a:tabLst>
            </a:pPr>
            <a:r>
              <a:rPr lang="es-AR" dirty="0" smtClean="0">
                <a:latin typeface="Verdana" pitchFamily="34" charset="0"/>
                <a:ea typeface="Verdana" pitchFamily="34" charset="0"/>
                <a:cs typeface="Verdana" pitchFamily="34" charset="0"/>
              </a:rPr>
              <a:t>-Chubut; Ley N° 5.447, Decreto Reglamentario Nº 777/06.</a:t>
            </a:r>
            <a:endParaRPr lang="es-ES" dirty="0" smtClean="0">
              <a:latin typeface="Verdana" pitchFamily="34" charset="0"/>
              <a:ea typeface="Verdana" pitchFamily="34" charset="0"/>
              <a:cs typeface="Verdana" pitchFamily="34" charset="0"/>
            </a:endParaRPr>
          </a:p>
          <a:p>
            <a:pPr algn="just">
              <a:tabLst>
                <a:tab pos="457200" algn="l"/>
              </a:tabLst>
            </a:pPr>
            <a:endParaRPr lang="es-AR" dirty="0" smtClean="0">
              <a:latin typeface="Verdana" pitchFamily="34" charset="0"/>
              <a:ea typeface="Verdana" pitchFamily="34" charset="0"/>
              <a:cs typeface="Verdana" pitchFamily="34" charset="0"/>
            </a:endParaRPr>
          </a:p>
          <a:p>
            <a:pPr algn="just">
              <a:tabLst>
                <a:tab pos="457200" algn="l"/>
              </a:tabLst>
            </a:pPr>
            <a:r>
              <a:rPr lang="es-AR" dirty="0" smtClean="0">
                <a:latin typeface="Verdana" pitchFamily="34" charset="0"/>
                <a:ea typeface="Verdana" pitchFamily="34" charset="0"/>
                <a:cs typeface="Verdana" pitchFamily="34" charset="0"/>
              </a:rPr>
              <a:t>-Catamarca; arts. 174 y 178 de la Constitución Provincial, Ley Nº 4.938. </a:t>
            </a:r>
            <a:endParaRPr lang="es-ES" dirty="0" smtClean="0">
              <a:latin typeface="Verdana" pitchFamily="34" charset="0"/>
              <a:ea typeface="Verdana" pitchFamily="34" charset="0"/>
              <a:cs typeface="Verdana" pitchFamily="34" charset="0"/>
            </a:endParaRPr>
          </a:p>
          <a:p>
            <a:pPr algn="just">
              <a:tabLst>
                <a:tab pos="457200" algn="l"/>
              </a:tabLst>
            </a:pPr>
            <a:endParaRPr lang="es-AR" dirty="0" smtClean="0">
              <a:latin typeface="Verdana" pitchFamily="34" charset="0"/>
              <a:ea typeface="Verdana" pitchFamily="34" charset="0"/>
              <a:cs typeface="Verdana" pitchFamily="34" charset="0"/>
            </a:endParaRPr>
          </a:p>
          <a:p>
            <a:pPr algn="just">
              <a:tabLst>
                <a:tab pos="457200" algn="l"/>
              </a:tabLst>
            </a:pPr>
            <a:r>
              <a:rPr lang="es-AR" dirty="0" smtClean="0">
                <a:latin typeface="Verdana" pitchFamily="34" charset="0"/>
                <a:ea typeface="Verdana" pitchFamily="34" charset="0"/>
                <a:cs typeface="Verdana" pitchFamily="34" charset="0"/>
              </a:rPr>
              <a:t>-Entre Ríos; art. 80 de la Constitución provincial, Ley Nº 5.140.</a:t>
            </a:r>
            <a:endParaRPr lang="es-ES" dirty="0" smtClean="0">
              <a:latin typeface="Verdana" pitchFamily="34" charset="0"/>
              <a:ea typeface="Verdana" pitchFamily="34" charset="0"/>
              <a:cs typeface="Verdana" pitchFamily="34" charset="0"/>
            </a:endParaRPr>
          </a:p>
          <a:p>
            <a:pPr algn="just">
              <a:tabLst>
                <a:tab pos="457200" algn="l"/>
              </a:tabLst>
            </a:pPr>
            <a:endParaRPr lang="es-ES" dirty="0" smtClean="0">
              <a:latin typeface="Verdana" pitchFamily="34" charset="0"/>
              <a:ea typeface="Verdana" pitchFamily="34" charset="0"/>
              <a:cs typeface="Verdana" pitchFamily="34" charset="0"/>
            </a:endParaRPr>
          </a:p>
          <a:p>
            <a:pPr algn="just">
              <a:tabLst>
                <a:tab pos="457200" algn="l"/>
              </a:tabLst>
            </a:pPr>
            <a:r>
              <a:rPr lang="es-ES" dirty="0" smtClean="0">
                <a:latin typeface="Verdana" pitchFamily="34" charset="0"/>
                <a:ea typeface="Verdana" pitchFamily="34" charset="0"/>
                <a:cs typeface="Verdana" pitchFamily="34" charset="0"/>
              </a:rPr>
              <a:t>-Tierra del Fuego; arts. 74 y 78 de la Constitución Provincial, Decreto Reglamentario Nº 1.505/02, Ley Nº 6  y Nº 495.</a:t>
            </a:r>
          </a:p>
          <a:p>
            <a:pPr algn="just">
              <a:tabLst>
                <a:tab pos="457200" algn="l"/>
              </a:tabLst>
            </a:pPr>
            <a:endParaRPr lang="es-ES" dirty="0" smtClean="0">
              <a:latin typeface="Verdana" pitchFamily="34" charset="0"/>
              <a:ea typeface="Verdana" pitchFamily="34" charset="0"/>
              <a:cs typeface="Verdana" pitchFamily="34" charset="0"/>
            </a:endParaRPr>
          </a:p>
          <a:p>
            <a:pPr algn="just">
              <a:tabLst>
                <a:tab pos="457200" algn="l"/>
              </a:tabLst>
            </a:pPr>
            <a:r>
              <a:rPr lang="es-ES" dirty="0" smtClean="0">
                <a:latin typeface="Verdana" pitchFamily="34" charset="0"/>
                <a:ea typeface="Verdana" pitchFamily="34" charset="0"/>
                <a:cs typeface="Verdana" pitchFamily="34" charset="0"/>
              </a:rPr>
              <a:t>-La Pampa; art. 42 de la Constitución Provincial, Ley Nº 3,  Decreto-Acuerdo Nº 470/73 y </a:t>
            </a:r>
            <a:r>
              <a:rPr lang="es-ES" dirty="0" err="1" smtClean="0">
                <a:latin typeface="Verdana" pitchFamily="34" charset="0"/>
                <a:ea typeface="Verdana" pitchFamily="34" charset="0"/>
                <a:cs typeface="Verdana" pitchFamily="34" charset="0"/>
              </a:rPr>
              <a:t>modif</a:t>
            </a:r>
            <a:r>
              <a:rPr lang="es-ES" dirty="0" smtClean="0">
                <a:latin typeface="Verdana" pitchFamily="34" charset="0"/>
                <a:ea typeface="Verdana" pitchFamily="34" charset="0"/>
                <a:cs typeface="Verdana" pitchFamily="34" charset="0"/>
              </a:rPr>
              <a:t>., Decreto-Acuerdo Nº 2.272/74, Decreto-Acuerdo Nº 520/78, Decreto-Acuerdo Nº 1.457/79 y Decreto-Acuerdo Nº 2.626/86.</a:t>
            </a:r>
          </a:p>
          <a:p>
            <a:pPr algn="just">
              <a:tabLst>
                <a:tab pos="457200" algn="l"/>
              </a:tabLst>
            </a:pPr>
            <a:endParaRPr lang="es-ES" dirty="0" smtClean="0">
              <a:latin typeface="Verdana" pitchFamily="34" charset="0"/>
              <a:ea typeface="Verdana" pitchFamily="34" charset="0"/>
              <a:cs typeface="Verdana" pitchFamily="34" charset="0"/>
            </a:endParaRPr>
          </a:p>
          <a:p>
            <a:pPr algn="just">
              <a:tabLst>
                <a:tab pos="457200" algn="l"/>
              </a:tabLst>
            </a:pPr>
            <a:r>
              <a:rPr lang="es-ES" dirty="0" smtClean="0">
                <a:latin typeface="Verdana" pitchFamily="34" charset="0"/>
                <a:ea typeface="Verdana" pitchFamily="34" charset="0"/>
                <a:cs typeface="Verdana" pitchFamily="34" charset="0"/>
              </a:rPr>
              <a:t>-Neuquén; art. 80 de la Constitución Provincial,</a:t>
            </a:r>
            <a:r>
              <a:rPr lang="es-AR" dirty="0" smtClean="0">
                <a:latin typeface="Verdana" pitchFamily="34" charset="0"/>
                <a:ea typeface="Verdana" pitchFamily="34" charset="0"/>
                <a:cs typeface="Verdana" pitchFamily="34" charset="0"/>
              </a:rPr>
              <a:t> Ley Nº 2141, Decreto Reglamentario Nº 2.758/95.</a:t>
            </a:r>
            <a:endParaRPr lang="es-ES" dirty="0" smtClean="0">
              <a:latin typeface="Verdana" pitchFamily="34" charset="0"/>
              <a:ea typeface="Verdana" pitchFamily="34" charset="0"/>
              <a:cs typeface="Verdana" pitchFamily="34" charset="0"/>
            </a:endParaRPr>
          </a:p>
          <a:p>
            <a:pPr algn="just">
              <a:tabLst>
                <a:tab pos="457200" algn="l"/>
              </a:tabLst>
            </a:pPr>
            <a:endParaRPr lang="es-ES" dirty="0" smtClean="0">
              <a:latin typeface="Verdana" pitchFamily="34" charset="0"/>
              <a:ea typeface="Verdana" pitchFamily="34" charset="0"/>
              <a:cs typeface="Verdana" pitchFamily="34" charset="0"/>
            </a:endParaRPr>
          </a:p>
          <a:p>
            <a:pPr algn="just">
              <a:tabLst>
                <a:tab pos="457200" algn="l"/>
              </a:tabLst>
            </a:pPr>
            <a:r>
              <a:rPr lang="es-ES" dirty="0" smtClean="0">
                <a:latin typeface="Verdana" pitchFamily="34" charset="0"/>
                <a:ea typeface="Verdana" pitchFamily="34" charset="0"/>
                <a:cs typeface="Verdana" pitchFamily="34" charset="0"/>
              </a:rPr>
              <a:t>-Santa Cruz; art. 59 de la Constitución Provincial, Ley Nº 760, Decreto Nº 1.847/72.</a:t>
            </a:r>
          </a:p>
          <a:p>
            <a:pPr algn="just">
              <a:tabLst>
                <a:tab pos="457200" algn="l"/>
              </a:tabLst>
            </a:pPr>
            <a:endParaRPr lang="es-ES" dirty="0" smtClean="0">
              <a:latin typeface="Verdana" pitchFamily="34" charset="0"/>
              <a:ea typeface="Verdana" pitchFamily="34" charset="0"/>
              <a:cs typeface="Verdana" pitchFamily="34" charset="0"/>
            </a:endParaRPr>
          </a:p>
          <a:p>
            <a:pPr algn="just">
              <a:tabLst>
                <a:tab pos="457200" algn="l"/>
              </a:tabLst>
            </a:pPr>
            <a:r>
              <a:rPr lang="es-ES" dirty="0" smtClean="0">
                <a:latin typeface="Verdana" pitchFamily="34" charset="0"/>
                <a:ea typeface="Verdana" pitchFamily="34" charset="0"/>
                <a:cs typeface="Verdana" pitchFamily="34" charset="0"/>
              </a:rPr>
              <a:t>-Buenos Aires; Ley Nº 7.764/71, Decreto Reglamentario Nº 787/04, Decreto 1.648/02.</a:t>
            </a:r>
          </a:p>
          <a:p>
            <a:endParaRPr lang="es-AR" dirty="0"/>
          </a:p>
        </p:txBody>
      </p:sp>
      <p:sp>
        <p:nvSpPr>
          <p:cNvPr id="2" name="1 Título"/>
          <p:cNvSpPr>
            <a:spLocks noGrp="1"/>
          </p:cNvSpPr>
          <p:nvPr>
            <p:ph type="title"/>
          </p:nvPr>
        </p:nvSpPr>
        <p:spPr/>
        <p:txBody>
          <a:bodyPr>
            <a:normAutofit/>
          </a:bodyPr>
          <a:lstStyle/>
          <a:p>
            <a:r>
              <a:rPr lang="es-AR" sz="2800" dirty="0" smtClean="0">
                <a:latin typeface="Verdana" pitchFamily="34" charset="0"/>
                <a:ea typeface="Verdana" pitchFamily="34" charset="0"/>
                <a:cs typeface="Verdana" pitchFamily="34" charset="0"/>
              </a:rPr>
              <a:t>II. FUNDAMENTO </a:t>
            </a:r>
            <a:r>
              <a:rPr lang="es-AR" sz="2800" dirty="0">
                <a:latin typeface="Verdana" pitchFamily="34" charset="0"/>
                <a:ea typeface="Verdana" pitchFamily="34" charset="0"/>
                <a:cs typeface="Verdana" pitchFamily="34" charset="0"/>
              </a:rPr>
              <a:t>NORMATIVO.</a:t>
            </a:r>
            <a:endParaRPr lang="es-AR" sz="2800" dirty="0"/>
          </a:p>
        </p:txBody>
      </p:sp>
    </p:spTree>
    <p:extLst>
      <p:ext uri="{BB962C8B-B14F-4D97-AF65-F5344CB8AC3E}">
        <p14:creationId xmlns:p14="http://schemas.microsoft.com/office/powerpoint/2010/main" val="514338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2060848"/>
            <a:ext cx="7745505" cy="4525887"/>
          </a:xfrm>
        </p:spPr>
        <p:txBody>
          <a:bodyPr>
            <a:normAutofit fontScale="40000" lnSpcReduction="20000"/>
          </a:bodyPr>
          <a:lstStyle/>
          <a:p>
            <a:pPr algn="just">
              <a:tabLst>
                <a:tab pos="457200" algn="l"/>
              </a:tabLst>
            </a:pPr>
            <a:r>
              <a:rPr lang="es-ES" sz="3000" dirty="0" smtClean="0">
                <a:latin typeface="Verdana" pitchFamily="34" charset="0"/>
                <a:ea typeface="Verdana" pitchFamily="34" charset="0"/>
                <a:cs typeface="Verdana" pitchFamily="34" charset="0"/>
              </a:rPr>
              <a:t>Río Negro; art. 98 de la Constitución Provincial, Ley Nº 3186, Decreto Reglamentario Nº 1880/97, Ley Nº 4.187.</a:t>
            </a:r>
          </a:p>
          <a:p>
            <a:pPr algn="just">
              <a:tabLst>
                <a:tab pos="457200" algn="l"/>
              </a:tabLst>
            </a:pPr>
            <a:endParaRPr lang="es-ES" sz="3000" dirty="0" smtClean="0">
              <a:latin typeface="Verdana" pitchFamily="34" charset="0"/>
              <a:ea typeface="Verdana" pitchFamily="34" charset="0"/>
              <a:cs typeface="Verdana" pitchFamily="34" charset="0"/>
            </a:endParaRPr>
          </a:p>
          <a:p>
            <a:pPr algn="just">
              <a:tabLst>
                <a:tab pos="457200" algn="l"/>
              </a:tabLst>
            </a:pPr>
            <a:r>
              <a:rPr lang="es-ES" sz="3000" dirty="0" smtClean="0">
                <a:latin typeface="Verdana" pitchFamily="34" charset="0"/>
                <a:ea typeface="Verdana" pitchFamily="34" charset="0"/>
                <a:cs typeface="Verdana" pitchFamily="34" charset="0"/>
              </a:rPr>
              <a:t>-Corrientes; art. 22 de la Constitución Provincial.</a:t>
            </a:r>
          </a:p>
          <a:p>
            <a:pPr algn="just">
              <a:tabLst>
                <a:tab pos="457200" algn="l"/>
              </a:tabLst>
            </a:pPr>
            <a:endParaRPr lang="es-ES" sz="3000" dirty="0" smtClean="0">
              <a:latin typeface="Verdana" pitchFamily="34" charset="0"/>
              <a:ea typeface="Verdana" pitchFamily="34" charset="0"/>
              <a:cs typeface="Verdana" pitchFamily="34" charset="0"/>
            </a:endParaRPr>
          </a:p>
          <a:p>
            <a:pPr algn="just">
              <a:tabLst>
                <a:tab pos="457200" algn="l"/>
              </a:tabLst>
            </a:pPr>
            <a:r>
              <a:rPr lang="es-ES" sz="3000" dirty="0" smtClean="0">
                <a:latin typeface="Verdana" pitchFamily="34" charset="0"/>
                <a:ea typeface="Verdana" pitchFamily="34" charset="0"/>
                <a:cs typeface="Verdana" pitchFamily="34" charset="0"/>
              </a:rPr>
              <a:t>-Santiago del Estero; art. 103 de la Constitución Provincial.</a:t>
            </a:r>
          </a:p>
          <a:p>
            <a:pPr algn="just">
              <a:tabLst>
                <a:tab pos="457200" algn="l"/>
              </a:tabLst>
            </a:pPr>
            <a:endParaRPr lang="es-ES" sz="3000" dirty="0" smtClean="0">
              <a:latin typeface="Verdana" pitchFamily="34" charset="0"/>
              <a:ea typeface="Verdana" pitchFamily="34" charset="0"/>
              <a:cs typeface="Verdana" pitchFamily="34" charset="0"/>
            </a:endParaRPr>
          </a:p>
          <a:p>
            <a:pPr algn="just">
              <a:tabLst>
                <a:tab pos="457200" algn="l"/>
              </a:tabLst>
            </a:pPr>
            <a:r>
              <a:rPr lang="es-ES" sz="3000" dirty="0" smtClean="0">
                <a:latin typeface="Verdana" pitchFamily="34" charset="0"/>
                <a:ea typeface="Verdana" pitchFamily="34" charset="0"/>
                <a:cs typeface="Verdana" pitchFamily="34" charset="0"/>
              </a:rPr>
              <a:t>-Chaco; art. 67 de la Constitución Provincial.</a:t>
            </a:r>
          </a:p>
          <a:p>
            <a:pPr algn="just">
              <a:tabLst>
                <a:tab pos="457200" algn="l"/>
              </a:tabLst>
            </a:pPr>
            <a:endParaRPr lang="es-ES" sz="3000" dirty="0" smtClean="0">
              <a:latin typeface="Verdana" pitchFamily="34" charset="0"/>
              <a:ea typeface="Verdana" pitchFamily="34" charset="0"/>
              <a:cs typeface="Verdana" pitchFamily="34" charset="0"/>
            </a:endParaRPr>
          </a:p>
          <a:p>
            <a:pPr algn="just">
              <a:tabLst>
                <a:tab pos="457200" algn="l"/>
              </a:tabLst>
            </a:pPr>
            <a:r>
              <a:rPr lang="es-ES" sz="3000" dirty="0" smtClean="0">
                <a:latin typeface="Verdana" pitchFamily="34" charset="0"/>
                <a:ea typeface="Verdana" pitchFamily="34" charset="0"/>
                <a:cs typeface="Verdana" pitchFamily="34" charset="0"/>
              </a:rPr>
              <a:t>-Jujuy; art. 85 de la Constitución Provincial.</a:t>
            </a:r>
          </a:p>
          <a:p>
            <a:pPr algn="just">
              <a:tabLst>
                <a:tab pos="457200" algn="l"/>
              </a:tabLst>
            </a:pPr>
            <a:endParaRPr lang="es-MX" sz="3000" dirty="0" smtClean="0">
              <a:latin typeface="Verdana" pitchFamily="34" charset="0"/>
              <a:ea typeface="Verdana" pitchFamily="34" charset="0"/>
              <a:cs typeface="Verdana" pitchFamily="34" charset="0"/>
            </a:endParaRPr>
          </a:p>
          <a:p>
            <a:pPr algn="just">
              <a:tabLst>
                <a:tab pos="457200" algn="l"/>
              </a:tabLst>
            </a:pPr>
            <a:endParaRPr lang="es-MX" sz="3000" b="1" dirty="0" smtClean="0">
              <a:latin typeface="Verdana" pitchFamily="34" charset="0"/>
              <a:ea typeface="Verdana" pitchFamily="34" charset="0"/>
              <a:cs typeface="Verdana" pitchFamily="34" charset="0"/>
            </a:endParaRPr>
          </a:p>
          <a:p>
            <a:pPr algn="just">
              <a:tabLst>
                <a:tab pos="457200" algn="l"/>
              </a:tabLst>
            </a:pPr>
            <a:r>
              <a:rPr lang="es-MX" sz="3000" b="1" dirty="0" smtClean="0">
                <a:latin typeface="Verdana" pitchFamily="34" charset="0"/>
                <a:ea typeface="Verdana" pitchFamily="34" charset="0"/>
                <a:cs typeface="Verdana" pitchFamily="34" charset="0"/>
              </a:rPr>
              <a:t>4.2. </a:t>
            </a:r>
            <a:r>
              <a:rPr lang="es-MX" sz="3000" b="1" u="sng" dirty="0" smtClean="0">
                <a:latin typeface="Verdana" pitchFamily="34" charset="0"/>
                <a:ea typeface="Verdana" pitchFamily="34" charset="0"/>
                <a:cs typeface="Verdana" pitchFamily="34" charset="0"/>
              </a:rPr>
              <a:t>CONSTITUCIONES QUE NO RECEPTAN EL PRINCIPIO GENERAL.</a:t>
            </a:r>
          </a:p>
          <a:p>
            <a:pPr algn="just">
              <a:tabLst>
                <a:tab pos="457200" algn="l"/>
              </a:tabLst>
            </a:pPr>
            <a:endParaRPr lang="es-MX" sz="3000" u="sng" dirty="0" smtClean="0">
              <a:latin typeface="Verdana" pitchFamily="34" charset="0"/>
              <a:ea typeface="Verdana" pitchFamily="34" charset="0"/>
              <a:cs typeface="Verdana" pitchFamily="34" charset="0"/>
            </a:endParaRPr>
          </a:p>
          <a:p>
            <a:pPr algn="just">
              <a:buFontTx/>
              <a:buChar char="-"/>
              <a:tabLst>
                <a:tab pos="457200" algn="l"/>
              </a:tabLst>
            </a:pPr>
            <a:r>
              <a:rPr lang="es-MX" sz="3000" dirty="0" smtClean="0">
                <a:latin typeface="Verdana" pitchFamily="34" charset="0"/>
                <a:ea typeface="Verdana" pitchFamily="34" charset="0"/>
                <a:cs typeface="Verdana" pitchFamily="34" charset="0"/>
              </a:rPr>
              <a:t>San Luis (Ley Nº5172): sólo impone este procedimiento para los Concejos Deliberantes, para servicios públicos y en tanto exista obligación normativa (art. 258).</a:t>
            </a:r>
          </a:p>
          <a:p>
            <a:pPr algn="just">
              <a:tabLst>
                <a:tab pos="457200" algn="l"/>
              </a:tabLst>
            </a:pPr>
            <a:endParaRPr lang="es-MX" sz="3000" dirty="0" smtClean="0">
              <a:latin typeface="Verdana" pitchFamily="34" charset="0"/>
              <a:ea typeface="Verdana" pitchFamily="34" charset="0"/>
              <a:cs typeface="Verdana" pitchFamily="34" charset="0"/>
            </a:endParaRPr>
          </a:p>
          <a:p>
            <a:pPr algn="just">
              <a:tabLst>
                <a:tab pos="457200" algn="l"/>
              </a:tabLst>
            </a:pPr>
            <a:r>
              <a:rPr lang="es-MX" sz="3000" dirty="0" smtClean="0">
                <a:latin typeface="Verdana" pitchFamily="34" charset="0"/>
                <a:ea typeface="Verdana" pitchFamily="34" charset="0"/>
                <a:cs typeface="Verdana" pitchFamily="34" charset="0"/>
              </a:rPr>
              <a:t>-Buenos Aires (Ley Nº 7764/71, Decretos </a:t>
            </a:r>
            <a:r>
              <a:rPr lang="es-MX" sz="3000" dirty="0" err="1" smtClean="0">
                <a:latin typeface="Verdana" pitchFamily="34" charset="0"/>
                <a:ea typeface="Verdana" pitchFamily="34" charset="0"/>
                <a:cs typeface="Verdana" pitchFamily="34" charset="0"/>
              </a:rPr>
              <a:t>Nros</a:t>
            </a:r>
            <a:r>
              <a:rPr lang="es-MX" sz="3000" dirty="0" smtClean="0">
                <a:latin typeface="Verdana" pitchFamily="34" charset="0"/>
                <a:ea typeface="Verdana" pitchFamily="34" charset="0"/>
                <a:cs typeface="Verdana" pitchFamily="34" charset="0"/>
              </a:rPr>
              <a:t>.  1648/02 y 787/04) sólo para la obra pública superior a $1.000 moneda nacional (art. 193 inc. 7). </a:t>
            </a:r>
          </a:p>
          <a:p>
            <a:pPr algn="just">
              <a:tabLst>
                <a:tab pos="457200" algn="l"/>
              </a:tabLst>
            </a:pPr>
            <a:endParaRPr lang="es-MX" sz="3000" dirty="0" smtClean="0">
              <a:latin typeface="Verdana" pitchFamily="34" charset="0"/>
              <a:ea typeface="Verdana" pitchFamily="34" charset="0"/>
              <a:cs typeface="Verdana" pitchFamily="34" charset="0"/>
            </a:endParaRPr>
          </a:p>
          <a:p>
            <a:pPr algn="just">
              <a:buFontTx/>
              <a:buChar char="-"/>
              <a:tabLst>
                <a:tab pos="457200" algn="l"/>
              </a:tabLst>
            </a:pPr>
            <a:r>
              <a:rPr lang="es-MX" sz="3000" dirty="0" smtClean="0">
                <a:latin typeface="Verdana" pitchFamily="34" charset="0"/>
                <a:ea typeface="Verdana" pitchFamily="34" charset="0"/>
                <a:cs typeface="Verdana" pitchFamily="34" charset="0"/>
              </a:rPr>
              <a:t>Chubut (Ley Nº5447, D. Reglamentario Nº777/06).</a:t>
            </a:r>
          </a:p>
          <a:p>
            <a:pPr algn="just">
              <a:buFontTx/>
              <a:buChar char="-"/>
              <a:tabLst>
                <a:tab pos="457200" algn="l"/>
              </a:tabLst>
            </a:pPr>
            <a:endParaRPr lang="es-MX" sz="3000" dirty="0" smtClean="0">
              <a:latin typeface="Verdana" pitchFamily="34" charset="0"/>
              <a:ea typeface="Verdana" pitchFamily="34" charset="0"/>
              <a:cs typeface="Verdana" pitchFamily="34" charset="0"/>
            </a:endParaRPr>
          </a:p>
          <a:p>
            <a:pPr algn="just">
              <a:tabLst>
                <a:tab pos="457200" algn="l"/>
              </a:tabLst>
            </a:pPr>
            <a:r>
              <a:rPr lang="es-MX" sz="3000" dirty="0" smtClean="0">
                <a:latin typeface="Verdana" pitchFamily="34" charset="0"/>
                <a:ea typeface="Verdana" pitchFamily="34" charset="0"/>
                <a:cs typeface="Verdana" pitchFamily="34" charset="0"/>
              </a:rPr>
              <a:t>- CABA (Decreto Nº754/08).</a:t>
            </a:r>
          </a:p>
          <a:p>
            <a:pPr algn="just">
              <a:buFontTx/>
              <a:buChar char="-"/>
              <a:tabLst>
                <a:tab pos="457200" algn="l"/>
              </a:tabLst>
            </a:pPr>
            <a:endParaRPr lang="es-ES" dirty="0" smtClean="0">
              <a:latin typeface="Verdana" pitchFamily="34" charset="0"/>
              <a:ea typeface="Verdana" pitchFamily="34" charset="0"/>
              <a:cs typeface="Verdana" pitchFamily="34" charset="0"/>
            </a:endParaRPr>
          </a:p>
          <a:p>
            <a:pPr algn="just">
              <a:tabLst>
                <a:tab pos="457200" algn="l"/>
              </a:tabLst>
            </a:pPr>
            <a:endParaRPr lang="es-ES" dirty="0" smtClean="0">
              <a:latin typeface="Verdana" pitchFamily="34" charset="0"/>
              <a:ea typeface="Verdana" pitchFamily="34" charset="0"/>
              <a:cs typeface="Verdana" pitchFamily="34" charset="0"/>
            </a:endParaRPr>
          </a:p>
          <a:p>
            <a:pPr algn="just" eaLnBrk="0" hangingPunct="0">
              <a:tabLst>
                <a:tab pos="457200" algn="l"/>
              </a:tabLst>
            </a:pPr>
            <a:endParaRPr lang="es-ES" dirty="0" smtClean="0">
              <a:latin typeface="Arial" charset="0"/>
            </a:endParaRPr>
          </a:p>
          <a:p>
            <a:endParaRPr lang="es-AR" dirty="0"/>
          </a:p>
        </p:txBody>
      </p:sp>
      <p:sp>
        <p:nvSpPr>
          <p:cNvPr id="2" name="1 Título"/>
          <p:cNvSpPr>
            <a:spLocks noGrp="1"/>
          </p:cNvSpPr>
          <p:nvPr>
            <p:ph type="title"/>
          </p:nvPr>
        </p:nvSpPr>
        <p:spPr/>
        <p:txBody>
          <a:bodyPr>
            <a:normAutofit/>
          </a:bodyPr>
          <a:lstStyle/>
          <a:p>
            <a:r>
              <a:rPr lang="es-AR" sz="2800" dirty="0" smtClean="0">
                <a:latin typeface="Verdana" pitchFamily="34" charset="0"/>
                <a:ea typeface="Verdana" pitchFamily="34" charset="0"/>
                <a:cs typeface="Verdana" pitchFamily="34" charset="0"/>
              </a:rPr>
              <a:t>II. FUNDAMENTO </a:t>
            </a:r>
            <a:r>
              <a:rPr lang="es-AR" sz="2800" dirty="0">
                <a:latin typeface="Verdana" pitchFamily="34" charset="0"/>
                <a:ea typeface="Verdana" pitchFamily="34" charset="0"/>
                <a:cs typeface="Verdana" pitchFamily="34" charset="0"/>
              </a:rPr>
              <a:t>NORMATIVO.</a:t>
            </a:r>
            <a:endParaRPr lang="es-AR" sz="2800" dirty="0"/>
          </a:p>
        </p:txBody>
      </p:sp>
    </p:spTree>
    <p:extLst>
      <p:ext uri="{BB962C8B-B14F-4D97-AF65-F5344CB8AC3E}">
        <p14:creationId xmlns:p14="http://schemas.microsoft.com/office/powerpoint/2010/main" val="1267115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nSpc>
                <a:spcPct val="90000"/>
              </a:lnSpc>
            </a:pPr>
            <a:r>
              <a:rPr lang="es-ES" b="1" dirty="0" smtClean="0">
                <a:effectLst/>
                <a:latin typeface="Verdana" pitchFamily="34" charset="0"/>
                <a:ea typeface="Verdana" pitchFamily="34" charset="0"/>
                <a:cs typeface="Verdana" pitchFamily="34" charset="0"/>
              </a:rPr>
              <a:t>5. </a:t>
            </a:r>
            <a:r>
              <a:rPr lang="es-ES" b="1" u="sng" dirty="0" smtClean="0">
                <a:effectLst/>
                <a:latin typeface="Verdana" pitchFamily="34" charset="0"/>
                <a:ea typeface="Verdana" pitchFamily="34" charset="0"/>
                <a:cs typeface="Verdana" pitchFamily="34" charset="0"/>
              </a:rPr>
              <a:t>Régimen Nacional:</a:t>
            </a:r>
          </a:p>
          <a:p>
            <a:pPr>
              <a:lnSpc>
                <a:spcPct val="90000"/>
              </a:lnSpc>
            </a:pPr>
            <a:r>
              <a:rPr lang="es-ES" dirty="0" smtClean="0">
                <a:effectLst/>
                <a:latin typeface="Verdana" pitchFamily="34" charset="0"/>
                <a:ea typeface="Verdana" pitchFamily="34" charset="0"/>
                <a:cs typeface="Verdana" pitchFamily="34" charset="0"/>
              </a:rPr>
              <a:t>Constitución Nacional (implícito en los arts. 1 –</a:t>
            </a:r>
            <a:r>
              <a:rPr lang="es-ES" dirty="0" err="1" smtClean="0">
                <a:effectLst/>
                <a:latin typeface="Verdana" pitchFamily="34" charset="0"/>
                <a:ea typeface="Verdana" pitchFamily="34" charset="0"/>
                <a:cs typeface="Verdana" pitchFamily="34" charset="0"/>
              </a:rPr>
              <a:t>Ppio</a:t>
            </a:r>
            <a:r>
              <a:rPr lang="es-ES" dirty="0" smtClean="0">
                <a:effectLst/>
                <a:latin typeface="Verdana" pitchFamily="34" charset="0"/>
                <a:ea typeface="Verdana" pitchFamily="34" charset="0"/>
                <a:cs typeface="Verdana" pitchFamily="34" charset="0"/>
              </a:rPr>
              <a:t> Republicano de </a:t>
            </a:r>
            <a:r>
              <a:rPr lang="es-ES" dirty="0" err="1" smtClean="0">
                <a:effectLst/>
                <a:latin typeface="Verdana" pitchFamily="34" charset="0"/>
                <a:ea typeface="Verdana" pitchFamily="34" charset="0"/>
                <a:cs typeface="Verdana" pitchFamily="34" charset="0"/>
              </a:rPr>
              <a:t>Gob</a:t>
            </a:r>
            <a:r>
              <a:rPr lang="es-ES" dirty="0" smtClean="0">
                <a:effectLst/>
                <a:latin typeface="Verdana" pitchFamily="34" charset="0"/>
                <a:ea typeface="Verdana" pitchFamily="34" charset="0"/>
                <a:cs typeface="Verdana" pitchFamily="34" charset="0"/>
              </a:rPr>
              <a:t>/publicidad de los actos - y 16 –igualdad ante la ley-).</a:t>
            </a:r>
          </a:p>
          <a:p>
            <a:pPr>
              <a:lnSpc>
                <a:spcPct val="90000"/>
              </a:lnSpc>
            </a:pPr>
            <a:r>
              <a:rPr lang="es-ES" dirty="0" smtClean="0">
                <a:effectLst/>
                <a:latin typeface="Verdana" pitchFamily="34" charset="0"/>
                <a:ea typeface="Verdana" pitchFamily="34" charset="0"/>
                <a:cs typeface="Verdana" pitchFamily="34" charset="0"/>
              </a:rPr>
              <a:t>Decreto Nº 1023/01 vigencia 16/08/2001.</a:t>
            </a:r>
          </a:p>
          <a:p>
            <a:pPr>
              <a:lnSpc>
                <a:spcPct val="90000"/>
              </a:lnSpc>
            </a:pPr>
            <a:r>
              <a:rPr lang="es-MX" dirty="0" smtClean="0">
                <a:effectLst/>
                <a:latin typeface="Verdana" pitchFamily="34" charset="0"/>
                <a:ea typeface="Verdana" pitchFamily="34" charset="0"/>
                <a:cs typeface="Verdana" pitchFamily="34" charset="0"/>
              </a:rPr>
              <a:t>Decreto 893/12 vigencia a partir del 14/08/2012 (60 días de publicación).</a:t>
            </a:r>
            <a:endParaRPr lang="es-ES" dirty="0" smtClean="0">
              <a:effectLst/>
              <a:latin typeface="Verdana" pitchFamily="34" charset="0"/>
              <a:ea typeface="Verdana" pitchFamily="34" charset="0"/>
              <a:cs typeface="Verdana" pitchFamily="34" charset="0"/>
            </a:endParaRPr>
          </a:p>
          <a:p>
            <a:pPr>
              <a:lnSpc>
                <a:spcPct val="90000"/>
              </a:lnSpc>
            </a:pPr>
            <a:r>
              <a:rPr lang="es-ES" dirty="0" smtClean="0">
                <a:effectLst/>
                <a:latin typeface="Verdana" pitchFamily="34" charset="0"/>
                <a:ea typeface="Verdana" pitchFamily="34" charset="0"/>
                <a:cs typeface="Verdana" pitchFamily="34" charset="0"/>
              </a:rPr>
              <a:t>Ley Nº 24.156 vigencia 30/09/1992.</a:t>
            </a:r>
          </a:p>
          <a:p>
            <a:pPr>
              <a:lnSpc>
                <a:spcPct val="90000"/>
              </a:lnSpc>
            </a:pPr>
            <a:r>
              <a:rPr lang="es-ES" dirty="0" smtClean="0">
                <a:effectLst/>
                <a:latin typeface="Verdana" pitchFamily="34" charset="0"/>
                <a:ea typeface="Verdana" pitchFamily="34" charset="0"/>
                <a:cs typeface="Verdana" pitchFamily="34" charset="0"/>
              </a:rPr>
              <a:t>Ley Nº 25.414 vigencia 30/03/2001.</a:t>
            </a:r>
          </a:p>
          <a:p>
            <a:endParaRPr lang="es-AR" dirty="0"/>
          </a:p>
        </p:txBody>
      </p:sp>
      <p:sp>
        <p:nvSpPr>
          <p:cNvPr id="2" name="1 Título"/>
          <p:cNvSpPr>
            <a:spLocks noGrp="1"/>
          </p:cNvSpPr>
          <p:nvPr>
            <p:ph type="title"/>
          </p:nvPr>
        </p:nvSpPr>
        <p:spPr/>
        <p:txBody>
          <a:bodyPr>
            <a:normAutofit/>
          </a:bodyPr>
          <a:lstStyle/>
          <a:p>
            <a:r>
              <a:rPr lang="es-AR" sz="2800" dirty="0" smtClean="0">
                <a:latin typeface="Verdana" pitchFamily="34" charset="0"/>
                <a:ea typeface="Verdana" pitchFamily="34" charset="0"/>
                <a:cs typeface="Verdana" pitchFamily="34" charset="0"/>
              </a:rPr>
              <a:t>II. FUNDAMENTO </a:t>
            </a:r>
            <a:r>
              <a:rPr lang="es-AR" sz="2800" dirty="0">
                <a:latin typeface="Verdana" pitchFamily="34" charset="0"/>
                <a:ea typeface="Verdana" pitchFamily="34" charset="0"/>
                <a:cs typeface="Verdana" pitchFamily="34" charset="0"/>
              </a:rPr>
              <a:t>NORMATIVO.</a:t>
            </a:r>
            <a:endParaRPr lang="es-AR" sz="2800" dirty="0"/>
          </a:p>
        </p:txBody>
      </p:sp>
    </p:spTree>
    <p:extLst>
      <p:ext uri="{BB962C8B-B14F-4D97-AF65-F5344CB8AC3E}">
        <p14:creationId xmlns:p14="http://schemas.microsoft.com/office/powerpoint/2010/main" val="4287129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indent="247650" algn="just">
              <a:tabLst>
                <a:tab pos="866775" algn="l"/>
              </a:tabLst>
            </a:pPr>
            <a:r>
              <a:rPr lang="es-ES_tradnl" b="1" u="sng" dirty="0" smtClean="0">
                <a:latin typeface="Verdana" pitchFamily="34" charset="0"/>
                <a:ea typeface="Verdana" pitchFamily="34" charset="0"/>
                <a:cs typeface="Verdana" pitchFamily="34" charset="0"/>
              </a:rPr>
              <a:t>6. Régimen Provincial: CONSTITUCION Y LEYES:</a:t>
            </a:r>
          </a:p>
          <a:p>
            <a:pPr marL="457200" lvl="1" indent="0" algn="just">
              <a:buNone/>
              <a:tabLst>
                <a:tab pos="866775" algn="l"/>
              </a:tabLst>
            </a:pPr>
            <a:endParaRPr lang="es-ES" dirty="0" smtClean="0">
              <a:latin typeface="Verdana" pitchFamily="34" charset="0"/>
              <a:ea typeface="Verdana" pitchFamily="34" charset="0"/>
              <a:cs typeface="Verdana" pitchFamily="34" charset="0"/>
            </a:endParaRPr>
          </a:p>
          <a:p>
            <a:pPr indent="247650" algn="just">
              <a:tabLst>
                <a:tab pos="866775" algn="l"/>
              </a:tabLst>
            </a:pPr>
            <a:r>
              <a:rPr lang="es-ES_tradnl" b="1" u="sng" dirty="0" smtClean="0">
                <a:latin typeface="Verdana" pitchFamily="34" charset="0"/>
                <a:ea typeface="Verdana" pitchFamily="34" charset="0"/>
                <a:cs typeface="Verdana" pitchFamily="34" charset="0"/>
              </a:rPr>
              <a:t>PRINCIPIO GENERAL</a:t>
            </a:r>
            <a:r>
              <a:rPr lang="es-ES_tradnl" b="1" dirty="0" smtClean="0">
                <a:latin typeface="Verdana" pitchFamily="34" charset="0"/>
                <a:ea typeface="Verdana" pitchFamily="34" charset="0"/>
                <a:cs typeface="Verdana" pitchFamily="34" charset="0"/>
              </a:rPr>
              <a:t>: </a:t>
            </a:r>
            <a:r>
              <a:rPr lang="es-ES_tradnl" dirty="0" smtClean="0">
                <a:latin typeface="Verdana" pitchFamily="34" charset="0"/>
                <a:ea typeface="Verdana" pitchFamily="34" charset="0"/>
                <a:cs typeface="Verdana" pitchFamily="34" charset="0"/>
              </a:rPr>
              <a:t>Art. 37 de la Constitución Provincial Artículo 139 de la Ley N°8706, 16 de la Ley N°4416 y 112 de la Ley N°9003).</a:t>
            </a:r>
            <a:endParaRPr lang="es-ES" dirty="0" smtClean="0">
              <a:latin typeface="Verdana" pitchFamily="34" charset="0"/>
              <a:ea typeface="Verdana" pitchFamily="34" charset="0"/>
              <a:cs typeface="Verdana" pitchFamily="34" charset="0"/>
            </a:endParaRPr>
          </a:p>
          <a:p>
            <a:pPr indent="0" algn="just">
              <a:buNone/>
              <a:tabLst>
                <a:tab pos="866775" algn="l"/>
              </a:tabLst>
            </a:pPr>
            <a:endParaRPr lang="es-ES_tradnl" dirty="0" smtClean="0">
              <a:latin typeface="Verdana" pitchFamily="34" charset="0"/>
              <a:ea typeface="Verdana" pitchFamily="34" charset="0"/>
              <a:cs typeface="Verdana" pitchFamily="34" charset="0"/>
            </a:endParaRPr>
          </a:p>
          <a:p>
            <a:pPr indent="247650" algn="just">
              <a:tabLst>
                <a:tab pos="866775" algn="l"/>
              </a:tabLst>
            </a:pPr>
            <a:r>
              <a:rPr lang="es-ES_tradnl" b="1" u="sng" dirty="0" smtClean="0">
                <a:latin typeface="Verdana" pitchFamily="34" charset="0"/>
                <a:ea typeface="Verdana" pitchFamily="34" charset="0"/>
                <a:cs typeface="Verdana" pitchFamily="34" charset="0"/>
              </a:rPr>
              <a:t>CONSTITUCIÓN PROVINCIAL (Art. 37)</a:t>
            </a:r>
            <a:r>
              <a:rPr lang="es-ES_tradnl" b="1" dirty="0" smtClean="0">
                <a:latin typeface="Verdana" pitchFamily="34" charset="0"/>
                <a:ea typeface="Verdana" pitchFamily="34" charset="0"/>
                <a:cs typeface="Verdana" pitchFamily="34" charset="0"/>
              </a:rPr>
              <a:t>:</a:t>
            </a:r>
          </a:p>
          <a:p>
            <a:pPr indent="247650" algn="just">
              <a:tabLst>
                <a:tab pos="866775" algn="l"/>
              </a:tabLst>
            </a:pPr>
            <a:r>
              <a:rPr lang="es-ES_tradnl" dirty="0" smtClean="0">
                <a:latin typeface="Verdana" pitchFamily="34" charset="0"/>
                <a:ea typeface="Verdana" pitchFamily="34" charset="0"/>
                <a:cs typeface="Verdana" pitchFamily="34" charset="0"/>
              </a:rPr>
              <a:t> “Toda enajenación de bienes del fisco, compras y demás contratos susceptibles de licitación, se harán precisamente en esa forma y de un modo público, bajo pena de nulidad, sin perjuicio de la responsabilidad por defraudación si la hubiere, salvo las excepciones que la ley determine en cuanto se refiere al a licitación”.</a:t>
            </a:r>
          </a:p>
          <a:p>
            <a:endParaRPr lang="es-AR" dirty="0"/>
          </a:p>
        </p:txBody>
      </p:sp>
      <p:sp>
        <p:nvSpPr>
          <p:cNvPr id="2" name="1 Título"/>
          <p:cNvSpPr>
            <a:spLocks noGrp="1"/>
          </p:cNvSpPr>
          <p:nvPr>
            <p:ph type="title"/>
          </p:nvPr>
        </p:nvSpPr>
        <p:spPr/>
        <p:txBody>
          <a:bodyPr>
            <a:normAutofit/>
          </a:bodyPr>
          <a:lstStyle/>
          <a:p>
            <a:r>
              <a:rPr lang="es-AR" sz="2800" dirty="0" smtClean="0">
                <a:latin typeface="Verdana" pitchFamily="34" charset="0"/>
                <a:ea typeface="Verdana" pitchFamily="34" charset="0"/>
                <a:cs typeface="Verdana" pitchFamily="34" charset="0"/>
              </a:rPr>
              <a:t>II. FUNDAMENTO </a:t>
            </a:r>
            <a:r>
              <a:rPr lang="es-AR" sz="2800" dirty="0">
                <a:latin typeface="Verdana" pitchFamily="34" charset="0"/>
                <a:ea typeface="Verdana" pitchFamily="34" charset="0"/>
                <a:cs typeface="Verdana" pitchFamily="34" charset="0"/>
              </a:rPr>
              <a:t>NORMATIVO.</a:t>
            </a:r>
            <a:endParaRPr lang="es-AR" sz="2800" dirty="0"/>
          </a:p>
        </p:txBody>
      </p:sp>
    </p:spTree>
    <p:extLst>
      <p:ext uri="{BB962C8B-B14F-4D97-AF65-F5344CB8AC3E}">
        <p14:creationId xmlns:p14="http://schemas.microsoft.com/office/powerpoint/2010/main" val="9825633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oné">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392</TotalTime>
  <Words>7065</Words>
  <Application>Microsoft Office PowerPoint</Application>
  <PresentationFormat>Presentación en pantalla (4:3)</PresentationFormat>
  <Paragraphs>290</Paragraphs>
  <Slides>48</Slides>
  <Notes>0</Notes>
  <HiddenSlides>0</HiddenSlides>
  <MMClips>0</MMClips>
  <ScaleCrop>false</ScaleCrop>
  <HeadingPairs>
    <vt:vector size="4" baseType="variant">
      <vt:variant>
        <vt:lpstr>Tema</vt:lpstr>
      </vt:variant>
      <vt:variant>
        <vt:i4>1</vt:i4>
      </vt:variant>
      <vt:variant>
        <vt:lpstr>Títulos de diapositiva</vt:lpstr>
      </vt:variant>
      <vt:variant>
        <vt:i4>48</vt:i4>
      </vt:variant>
    </vt:vector>
  </HeadingPairs>
  <TitlesOfParts>
    <vt:vector size="49" baseType="lpstr">
      <vt:lpstr>Cartoné</vt:lpstr>
      <vt:lpstr>I. REGIMENES DE CONTRATACION DEL ESTADO. Validez de los contratos.</vt:lpstr>
      <vt:lpstr>I. REGIMENES DE CONTRATACION DEL ESTADO. Validez de los contratos.</vt:lpstr>
      <vt:lpstr>I. REGIMENES DE CONTRATACION DEL ESTADO. Validez de los contratos.</vt:lpstr>
      <vt:lpstr>I. REGIMENES DE CONTRATACION DEL ESTADO. Validez de los contratos.</vt:lpstr>
      <vt:lpstr>II. FUNDAMENTO NORMATIVO.</vt:lpstr>
      <vt:lpstr>II. FUNDAMENTO NORMATIVO.</vt:lpstr>
      <vt:lpstr>II. FUNDAMENTO NORMATIVO.</vt:lpstr>
      <vt:lpstr>II. FUNDAMENTO NORMATIVO.</vt:lpstr>
      <vt:lpstr>II. FUNDAMENTO NORMATIVO.</vt:lpstr>
      <vt:lpstr>III. LA LICITACION PUBLICA/CONCURSO PUBLICO.</vt:lpstr>
      <vt:lpstr>Excepciones s/Ley N°8706.</vt:lpstr>
      <vt:lpstr>Excepciones s/Ley N°8706.</vt:lpstr>
      <vt:lpstr>Excepciones s/Ley N°8706.</vt:lpstr>
      <vt:lpstr>III. LA LICITACION PUBLICA/CONCURSO PUBLICO.</vt:lpstr>
      <vt:lpstr>III. LA LICITACION PUBLICA/CONCURSO PUBLICO.</vt:lpstr>
      <vt:lpstr>IV. CONCEPTO DE LEGITIMO ABONO.</vt:lpstr>
      <vt:lpstr>IV. A) Primer tipo de legítimo abono. Art. 87 Ley N°8706. (¿deuda de ejercicio anterior? Art. 15 Ley  N°9122/7 Dec. N°2356/18) </vt:lpstr>
      <vt:lpstr>IV. A) Primer tipo de legítimo abono. Art. 87 Ley N°8706. (¿deuda de ejercicio anterior? Análogo a Art. 15 Ley  N°9122/7 Dec. N°2356/18). </vt:lpstr>
      <vt:lpstr>IV. A) Primer tipo de legítimo abono. (¿deuda de ejercicio anterior? Art. 15 Ley  N°9122/7 Dec. N°2356/18) </vt:lpstr>
      <vt:lpstr>IV. A) Primer tipo de legítimo abono. (¿deuda de ejercicio anterior? Art. 15 Ley  N°9122/7 Dec. N°2356/18) </vt:lpstr>
      <vt:lpstr>IV. B) Segundo tipo de legítimo abono. Art. 151 de la Ley N°8706 y 151 del Decreto N°1000/15.</vt:lpstr>
      <vt:lpstr>IV. B) Segundo tipo de legítimo abono. Art. 151 de la Ley N°8706 y 151 del Decreto N°1000/15.</vt:lpstr>
      <vt:lpstr>IV. B) Segundo tipo de legítimo abono. Art. 151 de la Ley N°8706 y 151 del Decreto N°1000/15.</vt:lpstr>
      <vt:lpstr>IV. B) Segundo tipo de legítimo abono. Art. 151 de la Ley N°8706 y 151 del Decreto N°1000/15.</vt:lpstr>
      <vt:lpstr>IV. B) Segundo tipo de legítimo abono. Art. 151 de la Ley N°8706 y 151 del Decreto N°1000/15.</vt:lpstr>
      <vt:lpstr>IV.C).  Aplicación directa de la teoría del enriquecimiento sin causa (incumplimiento de los recaudos del art. 151 de la Ley  8706 y del Dec. N°1000/15).</vt:lpstr>
      <vt:lpstr>IV.C).  Aplicación directa de la teoría del enriquecimiento sin causa (incumplimiento de los recaudos del art. 151 de la Ley  8706 y del Dec. N°1000/15).</vt:lpstr>
      <vt:lpstr>Presentación de PowerPoint</vt:lpstr>
      <vt:lpstr>IV.C).  Aplicación directa de la teoría del enriquecimiento sin causa (incumplimiento de los recaudos del art. 151 de la Ley  8706 y del Dec. N°1000/15).</vt:lpstr>
      <vt:lpstr>IV.C).  Aplicación directa de la teoría del enriquecimiento sin causa (incumplimiento de los recaudos del art. 151 de la Ley  8706 y del Dec. N°1000/15).</vt:lpstr>
      <vt:lpstr>V. JURISPRUDENCIA DE LA CSJN.</vt:lpstr>
      <vt:lpstr>V. JURISPRUDENCIA DE LA CSJN.</vt:lpstr>
      <vt:lpstr>V. JURISPRUDENCIA DE LA CSJN.</vt:lpstr>
      <vt:lpstr>V. JURISPRUDENCIA DE LA CSJN.</vt:lpstr>
      <vt:lpstr>V. JURISPRUDENCIA DE LA CSJN.</vt:lpstr>
      <vt:lpstr>VI. DICTAMENES DE LA PTN.</vt:lpstr>
      <vt:lpstr>VII. CONCLUSIONES.</vt:lpstr>
      <vt:lpstr>VII. CONCLUSIONES.</vt:lpstr>
      <vt:lpstr>VII. CONCLUSIONES.</vt:lpstr>
      <vt:lpstr>VII. CONCLUSIONES.</vt:lpstr>
      <vt:lpstr>VII. CONCLUSIONES.</vt:lpstr>
      <vt:lpstr>VII. CONCLUSIONES.</vt:lpstr>
      <vt:lpstr>VIII. DICTAMENES DE FISCALIA DE ESTADO.</vt:lpstr>
      <vt:lpstr>VIII. DICTAMENES DE FISCALIA DE ESTADO.</vt:lpstr>
      <vt:lpstr>VIII. DICTAMENES DE FISCALIA DE ESTADO.</vt:lpstr>
      <vt:lpstr>VIII. DICTAMENES DE FISCALIA DE ESTADO.</vt:lpstr>
      <vt:lpstr>VIII. DICTAMENES DE FISCALIA DE ESTADO.</vt:lpstr>
      <vt:lpstr>VIII. DICTAMENES DE FISCALIA DE ESTADO.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65</cp:revision>
  <dcterms:created xsi:type="dcterms:W3CDTF">2019-04-24T16:04:12Z</dcterms:created>
  <dcterms:modified xsi:type="dcterms:W3CDTF">2019-05-23T15:23:39Z</dcterms:modified>
</cp:coreProperties>
</file>