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774600" y="2095560"/>
            <a:ext cx="4630680" cy="36946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774600" y="2095560"/>
            <a:ext cx="4630680" cy="3694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774600" y="2095560"/>
            <a:ext cx="4630680" cy="36946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774600" y="2095560"/>
            <a:ext cx="4630680" cy="3694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3774600" y="2095560"/>
            <a:ext cx="4630680" cy="369468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>
            <a:off x="3774600" y="2095560"/>
            <a:ext cx="4630680" cy="3694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95160" y="1122480"/>
            <a:ext cx="900108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48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Haga clic para modificar el estilo de título del patrón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s-A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6/09/19</a:t>
            </a:r>
            <a:endParaRPr b="0" lang="es-A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2223E09-7CA1-4191-B7CB-BAF240EF4EBC}" type="slidenum">
              <a:rPr b="0" lang="es-A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&lt;número&gt;</a:t>
            </a:fld>
            <a:endParaRPr b="0" lang="es-A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Pulse para editar el formato de esquema del texto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Segundo nivel del esquema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Tercer nivel del esquema</a:t>
            </a:r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Cuarto nivel del esquema</a:t>
            </a:r>
            <a:endParaRPr b="0" lang="en-US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Quinto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Sexto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Séptimo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3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Haga clic para modificar el estilo de título del patrón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Pulse para editar el formato de esquema del texto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Segundo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Tercer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Cuarto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Quinto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Sexto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Séptimo nivel del esquemaEditar el estilo de texto del patrón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Segundo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1430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Tercer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6002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Cuarto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0574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Quinto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s-A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6/09/19</a:t>
            </a:r>
            <a:endParaRPr b="0" lang="es-A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8949A08-A167-4D73-8C7D-EF2909812B45}" type="slidenum">
              <a:rPr b="0" lang="es-A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&lt;número&gt;</a:t>
            </a:fld>
            <a:endParaRPr b="0" lang="es-A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3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Haga clic para modificar el estilo de título del patrón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141920" y="2088360"/>
            <a:ext cx="4878720" cy="823680"/>
          </a:xfrm>
          <a:prstGeom prst="rect">
            <a:avLst/>
          </a:prstGeom>
        </p:spPr>
        <p:txBody>
          <a:bodyPr anchor="b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Pulse para editar el formato de esquema del texto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Segundo nivel del esquema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Tercer nivel del esquema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Cuarto nivel del esquema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Quinto nivel del esquema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Sexto nivel del esquema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Séptimo nivel del esquemaEditar el estilo de texto del patrón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913680" y="2912400"/>
            <a:ext cx="5106960" cy="2878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Pulse para editar el formato de esquema del texto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Segundo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Tercer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Cuarto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Quinto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Sexto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Séptimo nivel del esquemaEditar el estilo de texto del patrón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Segundo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1430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Tercer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6002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Cuarto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0574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Quinto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401880" y="2088360"/>
            <a:ext cx="4865040" cy="823680"/>
          </a:xfrm>
          <a:prstGeom prst="rect">
            <a:avLst/>
          </a:prstGeom>
        </p:spPr>
        <p:txBody>
          <a:bodyPr anchor="b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Pulse para editar el formato de esquema del texto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Segundo nivel del esquema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Tercer nivel del esquema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Cuarto nivel del esquema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Quinto nivel del esquema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Sexto nivel del esquema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Séptimo nivel del esquemaEditar el estilo de texto del patrón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172200" y="2912400"/>
            <a:ext cx="5095080" cy="2878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Pulse para editar el formato de esquema del texto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Segundo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Tercer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Cuarto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Quinto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Sexto nivel del esquema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Séptimo nivel del esquemaEditar el estilo de texto del patrón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Segundo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1430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Tercer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3" marL="16002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Cuarto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0574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Quinto nivel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s-A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6/09/19</a:t>
            </a:r>
            <a:endParaRPr b="0" lang="es-A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8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FBD9B8F-9AC7-42CB-91A7-A8079781C550}" type="slidenum">
              <a:rPr b="0" lang="es-A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&lt;número&gt;</a:t>
            </a:fld>
            <a:endParaRPr b="0" lang="es-AR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85040" y="519120"/>
            <a:ext cx="11897640" cy="2742840"/>
          </a:xfrm>
          <a:prstGeom prst="rect">
            <a:avLst/>
          </a:prstGeom>
          <a:noFill/>
          <a:ln w="76320">
            <a:solidFill>
              <a:srgbClr val="ffffff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5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Organismos de control </a:t>
            </a:r>
            <a:r>
              <a:rPr b="1" lang="en-US" sz="5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1" lang="en-US" sz="5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en la </a:t>
            </a:r>
            <a:r>
              <a:rPr b="1" lang="en-US" sz="5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1" lang="en-US" sz="5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constitución de mendoza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1045080" y="4059360"/>
            <a:ext cx="10253880" cy="1655280"/>
          </a:xfrm>
          <a:prstGeom prst="rect">
            <a:avLst/>
          </a:prstGeom>
          <a:noFill/>
          <a:ln w="57240">
            <a:solidFill>
              <a:srgbClr val="ffffff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s-AR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LA FISCALIA DE ESTADO</a:t>
            </a:r>
            <a:endParaRPr b="0" lang="es-AR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4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EL CONTROL EN EL RÉGIMEN REPUBLICANO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913680" y="2095920"/>
            <a:ext cx="10353240" cy="4761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Teoría de la división de poderes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Visión tradicional: la separación tripartita del poder estatal (PE – PL –PJ)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Objetivo: defensa de las libertades individuales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Mecanismo: división del poder entre órganos – el poder como freno del poder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Sistema republicano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Crisis del control por la división de poderes: partidocracia y tecnocracia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Análisis dinámico de la distribución de funciones del poder entre órganos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Separación de las funciones del poder: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057400" indent="-22824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Decisión política fundamental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057400" indent="-22824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Ejecución de la decisión política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4" marL="2057400" indent="-22824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Control 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913680" y="3682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48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Los órganos de CONTROL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507960" y="1843200"/>
            <a:ext cx="11366280" cy="4882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         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CONTROL INTER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     Judicial </a:t>
            </a: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(último intérprete de la constitución)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ORGANOS ENTRE PODERES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      Ejecutivo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    Legislativo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   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ORGANOS ESPECÍFICOS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          Fiscalía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         Tribunal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   OIAyEP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DE CONTROL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          de Estado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        de Cuentas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CARACTERES DE LOS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Jerarquía Constitucional (Legal OIAyEP)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ORGANOS DE CONTROL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Independencia funcional (administrativa y presupuestaria)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Atribuciones específicas y limitadas al control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Ajenos a la decisión y ejecución de políticas públicas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5802480" y="3426840"/>
            <a:ext cx="1179720" cy="70380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7513200" y="3430440"/>
            <a:ext cx="1306440" cy="70380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5"/>
          <p:cNvSpPr/>
          <p:nvPr/>
        </p:nvSpPr>
        <p:spPr>
          <a:xfrm>
            <a:off x="5172120" y="1843200"/>
            <a:ext cx="3842640" cy="107460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6"/>
          <p:cNvSpPr/>
          <p:nvPr/>
        </p:nvSpPr>
        <p:spPr>
          <a:xfrm>
            <a:off x="9052200" y="3207960"/>
            <a:ext cx="1243440" cy="70380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7"/>
          <p:cNvSpPr/>
          <p:nvPr/>
        </p:nvSpPr>
        <p:spPr>
          <a:xfrm flipV="1">
            <a:off x="6095880" y="2241360"/>
            <a:ext cx="442080" cy="18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6738840" y="2578320"/>
            <a:ext cx="513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9"/>
          <p:cNvSpPr/>
          <p:nvPr/>
        </p:nvSpPr>
        <p:spPr>
          <a:xfrm>
            <a:off x="7070760" y="2221560"/>
            <a:ext cx="442080" cy="18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10"/>
          <p:cNvSpPr/>
          <p:nvPr/>
        </p:nvSpPr>
        <p:spPr>
          <a:xfrm flipV="1">
            <a:off x="6171120" y="2934360"/>
            <a:ext cx="432000" cy="40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1"/>
          <p:cNvSpPr/>
          <p:nvPr/>
        </p:nvSpPr>
        <p:spPr>
          <a:xfrm flipH="1" flipV="1">
            <a:off x="7859880" y="2934360"/>
            <a:ext cx="338400" cy="40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12"/>
          <p:cNvSpPr/>
          <p:nvPr/>
        </p:nvSpPr>
        <p:spPr>
          <a:xfrm flipH="1" flipV="1">
            <a:off x="8820360" y="2781360"/>
            <a:ext cx="536400" cy="30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74000" y="1701720"/>
            <a:ext cx="11010600" cy="4901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DECISIÓN POLÍTICA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Control limitado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No reemplaza a los Órganos decisores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Cuestiones políticas no justiciables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Razones de mérito, oportunidad y conveniencia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EJECUCIÓN DE LA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Mayor amplitud de la función de control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DECISIÓN POLÍTICA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Control de legalidad y legitimidad del actuar administrativo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Límites: 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Contenido discrecional del acto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Actividad técnica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- Control concomitante o posterior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622440" y="291960"/>
            <a:ext cx="1101060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6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La función de control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66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FISCALÍA DE ESTADO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913680" y="1727280"/>
            <a:ext cx="10998360" cy="4863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Art. 177 de la Constitución de Mendoza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457200" algn="just"/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“</a:t>
            </a: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Habrá un fiscal de Estado encargado de defender el patrimonio del fisco, que será parte legítima en los juicios contenciosoadministrativos y en todos aquellos en que se afecten intereses del Estado.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457200" algn="just"/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Tendrá también personería para demandar ante la Suprema Corte y demás tribunales de la Provincia, la nulidad de toda ley, decreto, contrato o resolución, contrarios a las prescripciones de esta Constitución o que en cualquier forma perjudiquen los intereses fiscales de la Provincia.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457200" algn="just"/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Será también parte en los procesos que se formen ante el Tribunal de Cuentas de la administración pública, al cual servirá de asesor.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457200" algn="just"/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Gestionará el cumplimiento de las sentencias en los asuntos en que haya intervenido como parte.”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00000"/>
              </a:lnSpc>
            </a:pP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Ley N° 728 y modificatorias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Decreto N° 669/2015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Decreto N° 1428/18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algn="just">
              <a:lnSpc>
                <a:spcPct val="100000"/>
              </a:lnSpc>
            </a:pP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90440" y="2527200"/>
            <a:ext cx="11721600" cy="3987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Control  de legalidad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Concomitante: Dictamen previo en actuaciones administrativas 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(1865 dictámenes administrativos emitidos en 2018)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Posterior: Nulidad judicial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1430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Interposición de inconstitucionalidad en abstracto contra Leyes, Decreto u Ordenanzas</a:t>
            </a:r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2" marL="11430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Defensa de afectación de derechos en acciones de inconstitucionalidad</a:t>
            </a:r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914400" y="685800"/>
            <a:ext cx="10353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66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FISCALÍA DE ESTADO</a:t>
            </a:r>
            <a:r>
              <a:rPr b="1" lang="en-US" sz="66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1" lang="en-US" sz="66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FUNCIONES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913680" y="2527920"/>
            <a:ext cx="10353240" cy="3961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Defensa Patrimonial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Intervención en todo juicio contra el Estado (posterior)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(2018: 990 juicios iniciados, más de 7000 juicios activos)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Recomendaciones a la administración activa (preventivo)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Dictamen Legal en todo acto de disposición del patrimonial (conc)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Ejecución de multas y cargos del TdC (552 juicios de apremio)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28600" indent="-22824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Defensa de derechos ambientales difusos o colectivos (art. 20 de la Ley N° 5961)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b="1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Dictamen legal (control concomitante)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lvl="1" marL="685800" indent="-22824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b="1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Acciones judiciales ambientales (control posterior)</a:t>
            </a:r>
            <a:endParaRPr b="0" lang="en-US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20000"/>
              </a:lnSpc>
            </a:pP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914400" y="609480"/>
            <a:ext cx="10353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n-US" sz="66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FISCALÍA DE ESTADO</a:t>
            </a:r>
            <a:r>
              <a:rPr b="1" lang="en-US" sz="66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
</a:t>
            </a:r>
            <a:r>
              <a:rPr b="1" lang="en-US" sz="66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FUNCIONES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415</TotalTime>
  <Application>LibreOffice/5.1.0.3$Windows_X86_64 LibreOffice_project/5e3e00a007d9b3b6efb6797a8b8e57b51ab1f737</Application>
  <Words>372</Words>
  <Paragraphs>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2017-06-23T00:21:17Z</dcterms:created>
  <dc:creator>Fernando Simón</dc:creator>
  <dc:description/>
  <dc:language>es-AR</dc:language>
  <cp:lastModifiedBy/>
  <cp:lastPrinted>2019-09-05T14:01:42Z</cp:lastPrinted>
  <dcterms:modified xsi:type="dcterms:W3CDTF">2019-09-06T12:58:33Z</dcterms:modified>
  <cp:revision>22</cp:revision>
  <dc:subject/>
  <dc:title>LA FUNCIÓN DE CONTROL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