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6" r:id="rId3"/>
    <p:sldId id="269" r:id="rId4"/>
    <p:sldId id="257" r:id="rId5"/>
    <p:sldId id="268" r:id="rId6"/>
    <p:sldId id="265" r:id="rId7"/>
  </p:sldIdLst>
  <p:sldSz cx="10080625" cy="7559675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249" autoAdjust="0"/>
  </p:normalViewPr>
  <p:slideViewPr>
    <p:cSldViewPr snapToGrid="0">
      <p:cViewPr>
        <p:scale>
          <a:sx n="125" d="100"/>
          <a:sy n="125" d="100"/>
        </p:scale>
        <p:origin x="1476" y="19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chivos%20de%20trabjo%20-%20presupuesto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Hoja1!$A$11</c:f>
              <c:strCache>
                <c:ptCount val="1"/>
                <c:pt idx="0">
                  <c:v>Planta Fde neto de personal OYAIEP</c:v>
                </c:pt>
              </c:strCache>
            </c:strRef>
          </c:tx>
          <c:dLbls>
            <c:showVal val="1"/>
          </c:dLbls>
          <c:cat>
            <c:numRef>
              <c:f>Hoja1!$B$10:$F$10</c:f>
              <c:numCache>
                <c:formatCode>General</c:formatCode>
                <c:ptCount val="5"/>
                <c:pt idx="0">
                  <c:v>2015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Hoja1!$B$11:$F$11</c:f>
              <c:numCache>
                <c:formatCode>General</c:formatCode>
                <c:ptCount val="5"/>
                <c:pt idx="0">
                  <c:v>142</c:v>
                </c:pt>
                <c:pt idx="1">
                  <c:v>117</c:v>
                </c:pt>
                <c:pt idx="2">
                  <c:v>116</c:v>
                </c:pt>
                <c:pt idx="3">
                  <c:v>116</c:v>
                </c:pt>
                <c:pt idx="4">
                  <c:v>116</c:v>
                </c:pt>
              </c:numCache>
            </c:numRef>
          </c:val>
        </c:ser>
        <c:ser>
          <c:idx val="1"/>
          <c:order val="1"/>
          <c:tx>
            <c:strRef>
              <c:f>Hoja1!$A$12</c:f>
              <c:strCache>
                <c:ptCount val="1"/>
                <c:pt idx="0">
                  <c:v>Adscripto a OYAIEP</c:v>
                </c:pt>
              </c:strCache>
            </c:strRef>
          </c:tx>
          <c:dLbls>
            <c:showVal val="1"/>
          </c:dLbls>
          <c:cat>
            <c:numRef>
              <c:f>Hoja1!$B$10:$F$10</c:f>
              <c:numCache>
                <c:formatCode>General</c:formatCode>
                <c:ptCount val="5"/>
                <c:pt idx="0">
                  <c:v>2015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Hoja1!$B$12:$F$12</c:f>
              <c:numCache>
                <c:formatCode>General</c:formatCode>
                <c:ptCount val="5"/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Hoja1!$A$13</c:f>
              <c:strCache>
                <c:ptCount val="1"/>
                <c:pt idx="0">
                  <c:v>Contratos</c:v>
                </c:pt>
              </c:strCache>
            </c:strRef>
          </c:tx>
          <c:dLbls>
            <c:showVal val="1"/>
          </c:dLbls>
          <c:cat>
            <c:numRef>
              <c:f>Hoja1!$B$10:$F$10</c:f>
              <c:numCache>
                <c:formatCode>General</c:formatCode>
                <c:ptCount val="5"/>
                <c:pt idx="0">
                  <c:v>2015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Hoja1!$B$13:$F$13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/>
        <c:shape val="box"/>
        <c:axId val="116427008"/>
        <c:axId val="118617984"/>
        <c:axId val="0"/>
      </c:bar3DChart>
      <c:catAx>
        <c:axId val="116427008"/>
        <c:scaling>
          <c:orientation val="minMax"/>
        </c:scaling>
        <c:axPos val="b"/>
        <c:numFmt formatCode="General" sourceLinked="1"/>
        <c:tickLblPos val="nextTo"/>
        <c:crossAx val="118617984"/>
        <c:crosses val="autoZero"/>
        <c:auto val="1"/>
        <c:lblAlgn val="ctr"/>
        <c:lblOffset val="100"/>
      </c:catAx>
      <c:valAx>
        <c:axId val="118617984"/>
        <c:scaling>
          <c:orientation val="minMax"/>
          <c:max val="150"/>
          <c:min val="100"/>
        </c:scaling>
        <c:axPos val="l"/>
        <c:majorGridlines/>
        <c:numFmt formatCode="General" sourceLinked="1"/>
        <c:tickLblPos val="nextTo"/>
        <c:crossAx val="1164270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21EDD013-2C78-4412-8BEA-E858271ABC4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6FD6360-1386-4B5E-AFFA-61E889C9ABB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3C7625C-8FC6-48A5-BB5A-B1066626FDB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30ED958-38E3-4082-BC42-F747B1CE3FD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616DADB-A72E-42F5-B67A-0E9FA95EC95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‹Nº›</a:t>
            </a:fld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5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7EFE8189-8A72-4742-BDC1-9E06720C73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065034E7-D47A-41E2-91C2-DEA25644AC7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" name="Marcador de encabezado 3">
            <a:extLst>
              <a:ext uri="{FF2B5EF4-FFF2-40B4-BE49-F238E27FC236}">
                <a16:creationId xmlns:a16="http://schemas.microsoft.com/office/drawing/2014/main" xmlns="" id="{BCCD614A-795D-470B-9412-FE7D7365AFA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609A642-F456-404C-8237-7F09BBFC2C1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EBA38F1-50D1-4452-86F1-92E2EDC610E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A7EA6CA-A403-424A-9CB5-0160C55FC3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40C64B2-0A63-4534-B12D-F18FA345363A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760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A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CA2BD18-F7A1-4FEF-9841-6C85FDEA0A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B106C6-827A-44E7-AEB7-28447EC5859E}" type="slidenum">
              <a:rPr/>
              <a:pPr lvl="0"/>
              <a:t>1</a:t>
            </a:fld>
            <a:endParaRPr lang="es-AR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10430C0C-1D7B-4F48-BDB7-ED3B326270E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3184B770-F249-4C99-B443-1E37F5939B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2473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37F71FD-E8C5-4840-B35F-F5C2AD8177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97E5335-86CC-4AB8-B596-0C8A415A0879}" type="slidenum">
              <a:rPr/>
              <a:pPr lvl="0"/>
              <a:t>2</a:t>
            </a:fld>
            <a:endParaRPr lang="es-AR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FD72B33B-E9E7-4E05-B090-66258AD746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56F04F21-66E5-40A0-8474-529C5879562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62D67CB-C084-48D4-9BFB-CEE8459950F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6A8B58-E400-49E0-8BE1-25039AF6BDFD}" type="slidenum">
              <a:rPr/>
              <a:pPr lvl="0"/>
              <a:t>4</a:t>
            </a:fld>
            <a:endParaRPr lang="es-AR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714EFD66-4B76-4331-B674-C86777FFC9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00133D24-5BD4-4B31-BF92-06F49E99BE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62D67CB-C084-48D4-9BFB-CEE8459950F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6A8B58-E400-49E0-8BE1-25039AF6BDFD}" type="slidenum">
              <a:rPr/>
              <a:pPr lvl="0"/>
              <a:t>5</a:t>
            </a:fld>
            <a:endParaRPr lang="es-AR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714EFD66-4B76-4331-B674-C86777FFC9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00133D24-5BD4-4B31-BF92-06F49E99BE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1884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CA2BD18-F7A1-4FEF-9841-6C85FDEA0A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B106C6-827A-44E7-AEB7-28447EC5859E}" type="slidenum">
              <a:rPr/>
              <a:pPr lvl="0"/>
              <a:t>6</a:t>
            </a:fld>
            <a:endParaRPr lang="es-AR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xmlns="" id="{10430C0C-1D7B-4F48-BDB7-ED3B326270E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xmlns="" id="{3184B770-F249-4C99-B443-1E37F5939B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7924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D48E5C-A2B2-4293-9A9E-51B7152F1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C3ED165-B152-49E3-B2BB-CECA8263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A3722E8-43A2-42D8-9C75-84DC7ECA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8ECD0D-0B6F-49B7-B7B4-A7EDA840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E05B132-9379-466D-A14D-21BABB53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2401DD-09CB-4269-A118-74A90672E2B9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1874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54D45A-4689-40F0-AD75-F01758FB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5071656-AFC8-48D0-A319-AF555AE6B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6B51A67-B017-4A87-8EAE-4A35F8EA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A1B291-2FE6-4809-971D-7181DDBC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7F248AB-8B5B-480A-BEF8-08FBE574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848259-1DAA-46D9-AE85-10B3BE0EC7E3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792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39F16CE-A3F7-4603-81AD-D3D4C6E97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4D1642A-1361-4082-A9DD-F7767E533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62EEE9E-87BD-4875-9B36-1BF23C37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EA57779-97D2-4691-B8D1-9A54341C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C3B548A-5E31-465E-AADD-7D8767BC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87CF85-C066-4709-8B9D-9F3A89F4FF67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649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3DA4A4-04C6-430C-96BE-F291AD70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72D1A78-6CF1-4B8B-A0BC-915B1E0A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B5AD5B-DFDD-44CE-8A0C-FE9F1447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447B692-93BF-43F3-BED2-8AB071C4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1B2DCFE-887E-4A7D-8D95-1D2DAF6A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5725C4-992A-45EE-8C34-71CB78349E0B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11192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C05B5A-07D4-4973-9A75-77F6E0B8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9FEC135-8CDA-4B4A-8489-CDFA1E939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302D451-70E4-4D20-933E-EEB82F47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24730B-4668-40DE-BF4F-BDE27E74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585AAD-35D7-4241-9F76-634B10F3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D0EE03-5EEC-456B-A43E-16E60BDC84A2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20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2307B3-CD8C-41B0-B2A7-ACCAE0AE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9204A1F-19A0-4D65-8B38-1D81BB21F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6059A20-F959-4C51-928A-C01EBF382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6F8A166-B9F1-4D5D-BB08-C0ADE0CC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DD14A7A-6FCF-4BE8-8523-884D1905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79FA527-AD57-4E17-A5A6-2F5F383D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1FFC69-F92E-46E2-97BB-3DDD449F5E49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32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857472-0A16-44F6-B109-C2EFC2F3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2187D4B-5394-4494-8DD2-770E6BA09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FED6A63-8855-4FEA-98AF-C36BDDA5D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17A2200-5B75-4709-9DB8-C7864FD96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397F837-F39A-4672-8371-566BE0239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69FB1D2-2E07-4212-AC0E-643986F9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9F9A761-3430-4A07-A9A4-1CA2D5A0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65F00C0-0E71-4151-A576-3137825D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0667B8-2A4D-4D8D-AE4B-B79EBE04C947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02553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B9B37F-3DEF-4053-A6B8-F6749B51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65A92D6-0299-4916-8DA2-A7C90561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3344ECF-031C-4CA4-9123-34A161ED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E7BADD9-15E8-4519-A23F-40613B8D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8EB4CA-DCB5-4A90-B45C-D6EF05A9F0D7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436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4FD4B16-5C77-4432-A4F4-DB1385F9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7AB267B-78B9-4F94-82E6-2B06D787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937D7D3-7072-4026-B3A1-87586C9C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642D76-32D7-4331-B6EA-E5440524C305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988093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2F6E17-181F-40EC-A066-41D0E4C7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4C09FDF-2942-43FE-A736-A97D3097D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73DBBED-F908-4413-A452-14FF94DBB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3847D9B-3A48-45AB-ABCF-B66FE59D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D91C398-7D12-4D02-8FED-E3155323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6F08B64-80D3-4F3A-A17E-4771822C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E66819-4234-418F-B5A0-DE47A7982157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5377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AC137E-2BF8-4E61-AA53-4E717921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500DC54-D990-424A-81B5-00E9BD858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A8CFB32-2D15-4ABC-99E8-D2B595554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91C80A3-F2C3-42BA-9F67-3689198C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8ED60AB-5752-4A64-9804-4D90B0D9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E8D27FA-04B9-4542-8ED2-5A6E196F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A2B849-D30B-45DC-AB60-337E0C13C2F0}" type="slidenum">
              <a:rPr/>
              <a:pPr lvl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33812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B2A1C23-4ED5-4C0B-A232-59D40358EE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B22029-1F0B-4171-B076-0A3A833B35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96A07D-F27F-4528-B1D1-C76D1596592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C12A7A-B58F-464A-BB61-99E63E5EC50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014A0DC-24F4-498C-9D8E-F296D693772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A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ADB6D7C-91CB-4969-884F-E416C31655E0}" type="slidenum">
              <a:rPr/>
              <a:pPr lvl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s-A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es-A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94BFD211-6BF8-48A9-91A0-7596B85FE86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" y="18360"/>
            <a:ext cx="10079640" cy="566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0C460BA-0599-43BF-8503-8396DB4B9C6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1646757" y="0"/>
            <a:ext cx="13373874" cy="7522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535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45BCA2D-6EF0-4D4D-A316-4F61F8747524}"/>
              </a:ext>
            </a:extLst>
          </p:cNvPr>
          <p:cNvSpPr txBox="1"/>
          <p:nvPr/>
        </p:nvSpPr>
        <p:spPr>
          <a:xfrm>
            <a:off x="2374604" y="889000"/>
            <a:ext cx="5331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>
                <a:latin typeface="Arial Black" panose="020B0A04020102020204" pitchFamily="34" charset="0"/>
              </a:rPr>
              <a:t>Presupuesto </a:t>
            </a:r>
            <a:r>
              <a:rPr lang="es-AR" sz="4000" dirty="0" smtClean="0">
                <a:latin typeface="Arial Black" panose="020B0A04020102020204" pitchFamily="34" charset="0"/>
              </a:rPr>
              <a:t>2022</a:t>
            </a:r>
            <a:endParaRPr lang="es-AR" sz="4000" dirty="0">
              <a:latin typeface="Arial Black" panose="020B0A040201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0306E41-4E39-4D8F-BDC6-74584DFA021A}"/>
              </a:ext>
            </a:extLst>
          </p:cNvPr>
          <p:cNvSpPr txBox="1"/>
          <p:nvPr/>
        </p:nvSpPr>
        <p:spPr>
          <a:xfrm>
            <a:off x="3757612" y="2149474"/>
            <a:ext cx="236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Tipo de Cambio </a:t>
            </a:r>
            <a:r>
              <a:rPr lang="es-AR" sz="2000" b="1" dirty="0" smtClean="0"/>
              <a:t>131,1 (S/PP OFICIAL)</a:t>
            </a:r>
          </a:p>
          <a:p>
            <a:endParaRPr lang="es-AR" sz="2000" b="1" dirty="0"/>
          </a:p>
          <a:p>
            <a:r>
              <a:rPr lang="es-AR" sz="2000" b="1" dirty="0"/>
              <a:t>Inflación </a:t>
            </a:r>
            <a:r>
              <a:rPr lang="es-AR" sz="2000" b="1" dirty="0" smtClean="0"/>
              <a:t>33% (S/PP OFICIAL)</a:t>
            </a:r>
          </a:p>
          <a:p>
            <a:endParaRPr lang="es-AR" sz="2000" b="1" dirty="0"/>
          </a:p>
          <a:p>
            <a:r>
              <a:rPr lang="es-AR" sz="2000" b="1" dirty="0" smtClean="0"/>
              <a:t>Crecimiento </a:t>
            </a:r>
            <a:r>
              <a:rPr lang="es-AR" sz="2000" b="1" dirty="0"/>
              <a:t>del </a:t>
            </a:r>
            <a:r>
              <a:rPr lang="es-AR" sz="2000" b="1" dirty="0" smtClean="0"/>
              <a:t>PBI 4%</a:t>
            </a:r>
            <a:endParaRPr lang="es-A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>
            <a:extLst>
              <a:ext uri="{FF2B5EF4-FFF2-40B4-BE49-F238E27FC236}">
                <a16:creationId xmlns:a16="http://schemas.microsoft.com/office/drawing/2014/main" xmlns="" id="{C64AF976-4B7F-429C-9A4B-299515BAE2AE}"/>
              </a:ext>
            </a:extLst>
          </p:cNvPr>
          <p:cNvSpPr txBox="1"/>
          <p:nvPr/>
        </p:nvSpPr>
        <p:spPr>
          <a:xfrm>
            <a:off x="203200" y="38100"/>
            <a:ext cx="800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Distribución por partida Presupuesto </a:t>
            </a:r>
            <a:r>
              <a:rPr lang="es-AR" dirty="0" smtClean="0"/>
              <a:t>2020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125" y="407432"/>
            <a:ext cx="8093075" cy="6282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870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324460E-4529-4321-9BD8-CC92E1C53543}"/>
              </a:ext>
            </a:extLst>
          </p:cNvPr>
          <p:cNvSpPr txBox="1"/>
          <p:nvPr/>
        </p:nvSpPr>
        <p:spPr>
          <a:xfrm>
            <a:off x="164917" y="123401"/>
            <a:ext cx="982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Ejecución de Gastos base preventivo acumulado Fiscalía de Estado Funcionamiento, </a:t>
            </a:r>
          </a:p>
          <a:p>
            <a:pPr algn="ctr"/>
            <a:r>
              <a:rPr lang="es-AR" b="1" dirty="0"/>
              <a:t>Partida Juicios del Gobierno y Gasto Total Gobierno Provincial</a:t>
            </a:r>
            <a:r>
              <a:rPr lang="es-AR" dirty="0"/>
              <a:t>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978983"/>
              </p:ext>
            </p:extLst>
          </p:nvPr>
        </p:nvGraphicFramePr>
        <p:xfrm>
          <a:off x="301135" y="1366838"/>
          <a:ext cx="9528665" cy="2443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321"/>
                <a:gridCol w="1267557"/>
                <a:gridCol w="940985"/>
                <a:gridCol w="873195"/>
                <a:gridCol w="1008776"/>
                <a:gridCol w="1083559"/>
                <a:gridCol w="969500"/>
                <a:gridCol w="990886"/>
                <a:gridCol w="990886"/>
              </a:tblGrid>
              <a:tr h="25409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 dirty="0">
                          <a:effectLst/>
                        </a:rPr>
                        <a:t> </a:t>
                      </a:r>
                      <a:endParaRPr lang="es-A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Ejecutado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Presupuestado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25409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 dirty="0">
                          <a:effectLst/>
                        </a:rPr>
                        <a:t>Concepto</a:t>
                      </a:r>
                      <a:endParaRPr lang="es-A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2015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2016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2017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2018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2019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2020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2021* agosto ac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2022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46888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Fiscalía Funcionamiento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98.284.996,54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129.547.128,48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147.117.740,17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137.368.492,22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     205.652.298,94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266.425.153,61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332.760.143,66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382.186.918,00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46888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Partida de Juicios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57.105.345,28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647.927.044,26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79.752.230,86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86.065.492,68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     129.995.340,32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283.796.723,40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140.103.532,11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 300.000.000,00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46888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Gastos total Administración Central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27.765.976.184,21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38.170.884.340,02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49.560.230.749,86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52.325.965.551,85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       96.929.654.355,09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$ 111.485.595.918,33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 $  179.839.175.491,55 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379.239.746.038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27422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Participación Fiscalía Funcionamiento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0,35%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0,34%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0,30%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0,26%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0,21%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0,24%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0,19%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 dirty="0">
                          <a:effectLst/>
                        </a:rPr>
                        <a:t>0,10%</a:t>
                      </a:r>
                      <a:endParaRPr lang="es-A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  <a:tr h="25409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Participación Juicios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0,21%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1,70%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0,16%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0,16%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0,13%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0,25%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>
                          <a:effectLst/>
                        </a:rPr>
                        <a:t>0,08%</a:t>
                      </a:r>
                      <a:endParaRPr lang="es-A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800" u="none" strike="noStrike" dirty="0">
                          <a:effectLst/>
                        </a:rPr>
                        <a:t>0,08%</a:t>
                      </a:r>
                      <a:endParaRPr lang="es-A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1" marR="6791" marT="6791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274320"/>
            <a:ext cx="836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Política de Recursos Humanos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7452360" y="71628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/>
              <a:t>3 Cargos de planta actualmente en proceso de concurso</a:t>
            </a:r>
            <a:endParaRPr lang="es-AR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27596"/>
            <a:ext cx="9220200" cy="100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3983822"/>
              </p:ext>
            </p:extLst>
          </p:nvPr>
        </p:nvGraphicFramePr>
        <p:xfrm>
          <a:off x="2220912" y="8232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3675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94BFD211-6BF8-48A9-91A0-7596B85FE86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" y="18360"/>
            <a:ext cx="10079640" cy="566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0C460BA-0599-43BF-8503-8396DB4B9C6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1646757" y="0"/>
            <a:ext cx="13373874" cy="7522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850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201</Words>
  <Application>Microsoft Office PowerPoint</Application>
  <PresentationFormat>Personalizado</PresentationFormat>
  <Paragraphs>79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Predeterminado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Usuario</cp:lastModifiedBy>
  <cp:revision>38</cp:revision>
  <dcterms:created xsi:type="dcterms:W3CDTF">2016-05-23T13:00:10Z</dcterms:created>
  <dcterms:modified xsi:type="dcterms:W3CDTF">2021-10-07T14:28:06Z</dcterms:modified>
</cp:coreProperties>
</file>