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6" r:id="rId10"/>
  </p:sldIdLst>
  <p:sldSz cx="18288000" cy="10287000"/>
  <p:notesSz cx="18288000" cy="10287000"/>
  <p:embeddedFontLst>
    <p:embeddedFont>
      <p:font typeface="Tahoma" pitchFamily="34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Gill Sans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eunfd9aP86k5fMWR3y7wijjG4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200" y="16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ablo%20Frigol&#233;\Documents\propuesta%20finanzas%202022\empleo%20para%20completar\planta%20de%20personal%20htdc%20adm%20centr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ablo%20Frigol&#233;\Documents\propuesta%20finanzas%202022\empleo%20para%20completar\planta%20de%20personal%20htdc%20adm%20centr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personal permanente y temporario de planta</a:t>
            </a:r>
          </a:p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Fiscalía de Estado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1"/>
          <c:order val="0"/>
          <c:tx>
            <c:v>personal permanente y temporario de planta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síntesis!$I$22:$O$22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síntesis!$I$29:$O$29</c:f>
              <c:numCache>
                <c:formatCode>General</c:formatCode>
                <c:ptCount val="7"/>
                <c:pt idx="0">
                  <c:v>141</c:v>
                </c:pt>
                <c:pt idx="1">
                  <c:v>135</c:v>
                </c:pt>
                <c:pt idx="2">
                  <c:v>121</c:v>
                </c:pt>
                <c:pt idx="3">
                  <c:v>121</c:v>
                </c:pt>
                <c:pt idx="4">
                  <c:v>120</c:v>
                </c:pt>
                <c:pt idx="5">
                  <c:v>120</c:v>
                </c:pt>
                <c:pt idx="6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8B-4460-B122-12A781B8A404}"/>
            </c:ext>
          </c:extLst>
        </c:ser>
        <c:dLbls/>
        <c:shape val="box"/>
        <c:axId val="101195136"/>
        <c:axId val="101053568"/>
        <c:axId val="0"/>
      </c:bar3DChart>
      <c:catAx>
        <c:axId val="101195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1053568"/>
        <c:crosses val="autoZero"/>
        <c:auto val="1"/>
        <c:lblAlgn val="ctr"/>
        <c:lblOffset val="100"/>
      </c:catAx>
      <c:valAx>
        <c:axId val="101053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119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1"/>
          <c:order val="0"/>
          <c:tx>
            <c:v>personal permanente y transitorio de planta Adm Cent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síntesis!$I$22:$O$22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síntesis!$I$25:$O$25</c:f>
              <c:numCache>
                <c:formatCode>#,##0</c:formatCode>
                <c:ptCount val="7"/>
                <c:pt idx="0">
                  <c:v>79279</c:v>
                </c:pt>
                <c:pt idx="1">
                  <c:v>79098</c:v>
                </c:pt>
                <c:pt idx="2">
                  <c:v>79347</c:v>
                </c:pt>
                <c:pt idx="3">
                  <c:v>77433</c:v>
                </c:pt>
                <c:pt idx="4">
                  <c:v>79726</c:v>
                </c:pt>
                <c:pt idx="5">
                  <c:v>78606</c:v>
                </c:pt>
                <c:pt idx="6">
                  <c:v>81247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2-4723-8D4B-8C3FE6FB27EC}"/>
            </c:ext>
          </c:extLst>
        </c:ser>
        <c:dLbls/>
        <c:shape val="box"/>
        <c:axId val="101168640"/>
        <c:axId val="101170176"/>
        <c:axId val="0"/>
      </c:bar3DChart>
      <c:catAx>
        <c:axId val="101168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1170176"/>
        <c:crosses val="autoZero"/>
        <c:auto val="1"/>
        <c:lblAlgn val="ctr"/>
        <c:lblOffset val="100"/>
      </c:catAx>
      <c:valAx>
        <c:axId val="1011701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116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Esperamos refuerzo de $687.775224,72 (aprox 688 millones de pesos)  para 2023. Actualmente se está ejecutando todo y faltaría para terminar el 2022 100 millones (verificar)</a:t>
            </a:r>
            <a:endParaRPr/>
          </a:p>
        </p:txBody>
      </p:sp>
      <p:sp>
        <p:nvSpPr>
          <p:cNvPr id="93" name="Google Shape;93;p4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Sin esos rubros de APA médicos y enfermeros más expropiaciones tendríamos una partida relativamente normal.</a:t>
            </a:r>
            <a:endParaRPr/>
          </a:p>
        </p:txBody>
      </p:sp>
      <p:sp>
        <p:nvSpPr>
          <p:cNvPr id="100" name="Google Shape;100;p5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592206" y="944833"/>
            <a:ext cx="8194675" cy="27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4660263" y="4667706"/>
            <a:ext cx="10349865" cy="463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15"/>
          <p:cNvSpPr/>
          <p:nvPr/>
        </p:nvSpPr>
        <p:spPr>
          <a:xfrm>
            <a:off x="9120173" y="0"/>
            <a:ext cx="47625" cy="3253104"/>
          </a:xfrm>
          <a:custGeom>
            <a:avLst/>
            <a:gdLst/>
            <a:ahLst/>
            <a:cxnLst/>
            <a:rect l="l" t="t" r="r" b="b"/>
            <a:pathLst>
              <a:path w="47625" h="3253104" extrusionOk="0">
                <a:moveTo>
                  <a:pt x="0" y="0"/>
                </a:moveTo>
                <a:lnTo>
                  <a:pt x="47624" y="0"/>
                </a:lnTo>
                <a:lnTo>
                  <a:pt x="47624" y="3252772"/>
                </a:lnTo>
                <a:lnTo>
                  <a:pt x="0" y="32527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15"/>
          <p:cNvSpPr/>
          <p:nvPr/>
        </p:nvSpPr>
        <p:spPr>
          <a:xfrm>
            <a:off x="9167769" y="8549282"/>
            <a:ext cx="47625" cy="1737995"/>
          </a:xfrm>
          <a:custGeom>
            <a:avLst/>
            <a:gdLst/>
            <a:ahLst/>
            <a:cxnLst/>
            <a:rect l="l" t="t" r="r" b="b"/>
            <a:pathLst>
              <a:path w="47625" h="1737995" extrusionOk="0">
                <a:moveTo>
                  <a:pt x="47624" y="0"/>
                </a:moveTo>
                <a:lnTo>
                  <a:pt x="47624" y="1737717"/>
                </a:lnTo>
                <a:lnTo>
                  <a:pt x="0" y="1737717"/>
                </a:lnTo>
                <a:lnTo>
                  <a:pt x="0" y="0"/>
                </a:lnTo>
                <a:lnTo>
                  <a:pt x="476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0" name="Google Shape;3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61955" y="1028700"/>
            <a:ext cx="5619750" cy="25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592206" y="944833"/>
            <a:ext cx="8194675" cy="27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ctrTitle"/>
          </p:nvPr>
        </p:nvSpPr>
        <p:spPr>
          <a:xfrm>
            <a:off x="714801" y="953350"/>
            <a:ext cx="10600898" cy="152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ubTitle" idx="1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592206" y="944833"/>
            <a:ext cx="8194675" cy="27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592206" y="944833"/>
            <a:ext cx="8194675" cy="27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4660263" y="4667706"/>
            <a:ext cx="10349865" cy="463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1004875" y="1030176"/>
            <a:ext cx="0" cy="8735060"/>
          </a:xfrm>
          <a:custGeom>
            <a:avLst/>
            <a:gdLst/>
            <a:ahLst/>
            <a:cxnLst/>
            <a:rect l="l" t="t" r="r" b="b"/>
            <a:pathLst>
              <a:path w="120000" h="8735060" extrusionOk="0">
                <a:moveTo>
                  <a:pt x="0" y="8734448"/>
                </a:moveTo>
                <a:lnTo>
                  <a:pt x="0" y="0"/>
                </a:lnTo>
              </a:path>
            </a:pathLst>
          </a:custGeom>
          <a:noFill/>
          <a:ln w="47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3365" y="1028700"/>
            <a:ext cx="5619749" cy="2590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"/>
          <p:cNvGrpSpPr/>
          <p:nvPr/>
        </p:nvGrpSpPr>
        <p:grpSpPr>
          <a:xfrm>
            <a:off x="1304543" y="2365247"/>
            <a:ext cx="10396727" cy="5760719"/>
            <a:chOff x="1304543" y="2365247"/>
            <a:chExt cx="10396727" cy="5760719"/>
          </a:xfrm>
        </p:grpSpPr>
        <p:pic>
          <p:nvPicPr>
            <p:cNvPr id="55" name="Google Shape;55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04543" y="2365247"/>
              <a:ext cx="8101583" cy="4706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76399" y="6053327"/>
              <a:ext cx="10024871" cy="20726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"/>
          <p:cNvSpPr txBox="1"/>
          <p:nvPr/>
        </p:nvSpPr>
        <p:spPr>
          <a:xfrm>
            <a:off x="7858234" y="8773458"/>
            <a:ext cx="9414510" cy="48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2E2E2E"/>
                </a:solidFill>
                <a:latin typeface="Tahoma"/>
                <a:ea typeface="Tahoma"/>
                <a:cs typeface="Tahoma"/>
                <a:sym typeface="Tahoma"/>
              </a:rPr>
              <a:t>Fiscalía	de	Estado	-	Provincia	de	Mendoza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>
            <a:off x="99400" y="-1242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3" name="Google Shape;63;p2"/>
          <p:cNvGrpSpPr/>
          <p:nvPr/>
        </p:nvGrpSpPr>
        <p:grpSpPr>
          <a:xfrm>
            <a:off x="7482135" y="4807647"/>
            <a:ext cx="10010775" cy="5086350"/>
            <a:chOff x="7482135" y="4807647"/>
            <a:chExt cx="10010775" cy="5086350"/>
          </a:xfrm>
        </p:grpSpPr>
        <p:sp>
          <p:nvSpPr>
            <p:cNvPr id="64" name="Google Shape;64;p2"/>
            <p:cNvSpPr/>
            <p:nvPr/>
          </p:nvSpPr>
          <p:spPr>
            <a:xfrm>
              <a:off x="7482135" y="4807647"/>
              <a:ext cx="10010775" cy="5086350"/>
            </a:xfrm>
            <a:custGeom>
              <a:avLst/>
              <a:gdLst/>
              <a:ahLst/>
              <a:cxnLst/>
              <a:rect l="l" t="t" r="r" b="b"/>
              <a:pathLst>
                <a:path w="10010775" h="5086350" extrusionOk="0">
                  <a:moveTo>
                    <a:pt x="0" y="0"/>
                  </a:moveTo>
                  <a:lnTo>
                    <a:pt x="10010774" y="0"/>
                  </a:lnTo>
                  <a:lnTo>
                    <a:pt x="10010774" y="5086315"/>
                  </a:lnTo>
                  <a:lnTo>
                    <a:pt x="0" y="5086315"/>
                  </a:lnTo>
                  <a:lnTo>
                    <a:pt x="0" y="0"/>
                  </a:lnTo>
                </a:path>
              </a:pathLst>
            </a:custGeom>
            <a:noFill/>
            <a:ln w="761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65" name="Google Shape;6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86985" y="6284004"/>
              <a:ext cx="247650" cy="247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86985" y="7246029"/>
              <a:ext cx="247650" cy="247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86985" y="8208054"/>
              <a:ext cx="247650" cy="247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2"/>
          <p:cNvSpPr txBox="1"/>
          <p:nvPr/>
        </p:nvSpPr>
        <p:spPr>
          <a:xfrm>
            <a:off x="8734325" y="5820600"/>
            <a:ext cx="7988400" cy="29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14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500">
                <a:latin typeface="Arial"/>
                <a:ea typeface="Arial"/>
                <a:cs typeface="Arial"/>
                <a:sym typeface="Arial"/>
              </a:rPr>
              <a:t>$ 269,9	p/dólar	U. S. A. Inflación	60 %</a:t>
            </a:r>
            <a:endParaRPr sz="5500"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s-MX" sz="5500">
                <a:latin typeface="Arial"/>
                <a:ea typeface="Arial"/>
                <a:cs typeface="Arial"/>
                <a:sym typeface="Arial"/>
              </a:rPr>
              <a:t>Crecimiento	PBI	2 %</a:t>
            </a:r>
            <a:endParaRPr sz="5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4975850" y="6661958"/>
            <a:ext cx="1127125" cy="549275"/>
          </a:xfrm>
          <a:custGeom>
            <a:avLst/>
            <a:gdLst/>
            <a:ahLst/>
            <a:cxnLst/>
            <a:rect l="l" t="t" r="r" b="b"/>
            <a:pathLst>
              <a:path w="1127125" h="549275" extrusionOk="0">
                <a:moveTo>
                  <a:pt x="490274" y="548838"/>
                </a:moveTo>
                <a:lnTo>
                  <a:pt x="483727" y="544288"/>
                </a:lnTo>
                <a:lnTo>
                  <a:pt x="480986" y="536800"/>
                </a:lnTo>
                <a:lnTo>
                  <a:pt x="483743" y="528589"/>
                </a:lnTo>
                <a:lnTo>
                  <a:pt x="603153" y="374520"/>
                </a:lnTo>
                <a:lnTo>
                  <a:pt x="0" y="374520"/>
                </a:lnTo>
                <a:lnTo>
                  <a:pt x="0" y="174318"/>
                </a:lnTo>
                <a:lnTo>
                  <a:pt x="603153" y="174318"/>
                </a:lnTo>
                <a:lnTo>
                  <a:pt x="483743" y="20249"/>
                </a:lnTo>
                <a:lnTo>
                  <a:pt x="480986" y="12038"/>
                </a:lnTo>
                <a:lnTo>
                  <a:pt x="483727" y="4550"/>
                </a:lnTo>
                <a:lnTo>
                  <a:pt x="490274" y="0"/>
                </a:lnTo>
                <a:lnTo>
                  <a:pt x="498933" y="602"/>
                </a:lnTo>
                <a:lnTo>
                  <a:pt x="1119270" y="262606"/>
                </a:lnTo>
                <a:lnTo>
                  <a:pt x="1125154" y="267574"/>
                </a:lnTo>
                <a:lnTo>
                  <a:pt x="1127115" y="274466"/>
                </a:lnTo>
                <a:lnTo>
                  <a:pt x="1125154" y="281334"/>
                </a:lnTo>
                <a:lnTo>
                  <a:pt x="1119270" y="286232"/>
                </a:lnTo>
                <a:lnTo>
                  <a:pt x="498933" y="548236"/>
                </a:lnTo>
                <a:lnTo>
                  <a:pt x="490274" y="5488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2"/>
          <p:cNvSpPr/>
          <p:nvPr/>
        </p:nvSpPr>
        <p:spPr>
          <a:xfrm>
            <a:off x="1288446" y="6661958"/>
            <a:ext cx="1127125" cy="549275"/>
          </a:xfrm>
          <a:custGeom>
            <a:avLst/>
            <a:gdLst/>
            <a:ahLst/>
            <a:cxnLst/>
            <a:rect l="l" t="t" r="r" b="b"/>
            <a:pathLst>
              <a:path w="1127125" h="549275" extrusionOk="0">
                <a:moveTo>
                  <a:pt x="636840" y="548838"/>
                </a:moveTo>
                <a:lnTo>
                  <a:pt x="628181" y="548236"/>
                </a:lnTo>
                <a:lnTo>
                  <a:pt x="7844" y="286232"/>
                </a:lnTo>
                <a:lnTo>
                  <a:pt x="1961" y="281334"/>
                </a:lnTo>
                <a:lnTo>
                  <a:pt x="0" y="274466"/>
                </a:lnTo>
                <a:lnTo>
                  <a:pt x="1961" y="267574"/>
                </a:lnTo>
                <a:lnTo>
                  <a:pt x="7844" y="262606"/>
                </a:lnTo>
                <a:lnTo>
                  <a:pt x="628181" y="602"/>
                </a:lnTo>
                <a:lnTo>
                  <a:pt x="636840" y="0"/>
                </a:lnTo>
                <a:lnTo>
                  <a:pt x="643387" y="4550"/>
                </a:lnTo>
                <a:lnTo>
                  <a:pt x="646128" y="12038"/>
                </a:lnTo>
                <a:lnTo>
                  <a:pt x="643372" y="20249"/>
                </a:lnTo>
                <a:lnTo>
                  <a:pt x="523961" y="174318"/>
                </a:lnTo>
                <a:lnTo>
                  <a:pt x="1127115" y="174318"/>
                </a:lnTo>
                <a:lnTo>
                  <a:pt x="1127115" y="374520"/>
                </a:lnTo>
                <a:lnTo>
                  <a:pt x="523961" y="374520"/>
                </a:lnTo>
                <a:lnTo>
                  <a:pt x="643372" y="528589"/>
                </a:lnTo>
                <a:lnTo>
                  <a:pt x="646128" y="536800"/>
                </a:lnTo>
                <a:lnTo>
                  <a:pt x="643387" y="544288"/>
                </a:lnTo>
                <a:lnTo>
                  <a:pt x="636840" y="5488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334" y="6092895"/>
            <a:ext cx="2360281" cy="168681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592206" y="944833"/>
            <a:ext cx="8194675" cy="345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725" rIns="0" bIns="0" anchor="t" anchorCtr="0">
            <a:spAutoFit/>
          </a:bodyPr>
          <a:lstStyle/>
          <a:p>
            <a:pPr marL="436244" marR="508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45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DATOS MACROFISCALES 2023</a:t>
            </a:r>
            <a:endParaRPr sz="645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6376" y="831420"/>
            <a:ext cx="5619750" cy="259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0837" y="1028701"/>
            <a:ext cx="5619750" cy="25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53" y="657351"/>
            <a:ext cx="9439274" cy="93725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11621243" y="4741353"/>
            <a:ext cx="4649384" cy="115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latin typeface="Arial"/>
                <a:ea typeface="Arial"/>
                <a:cs typeface="Arial"/>
                <a:sym typeface="Arial"/>
              </a:rPr>
              <a:t>Funcionamiento </a:t>
            </a:r>
          </a:p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$ 783.868.178,49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838200" y="6515100"/>
            <a:ext cx="8839200" cy="479550"/>
          </a:xfrm>
          <a:prstGeom prst="rect">
            <a:avLst/>
          </a:prstGeom>
          <a:solidFill>
            <a:schemeClr val="accent1">
              <a:alpha val="34901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856113" y="4681182"/>
            <a:ext cx="8839200" cy="1833918"/>
          </a:xfrm>
          <a:prstGeom prst="rect">
            <a:avLst/>
          </a:prstGeom>
          <a:solidFill>
            <a:srgbClr val="C00000">
              <a:alpha val="46666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890948" y="6994650"/>
            <a:ext cx="8804366" cy="873000"/>
          </a:xfrm>
          <a:prstGeom prst="rect">
            <a:avLst/>
          </a:prstGeom>
          <a:solidFill>
            <a:srgbClr val="C00000">
              <a:alpha val="46666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84" name="Google Shape;84;p3"/>
          <p:cNvSpPr/>
          <p:nvPr/>
        </p:nvSpPr>
        <p:spPr>
          <a:xfrm rot="10800000">
            <a:off x="9905998" y="3692650"/>
            <a:ext cx="222741" cy="282245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 flipH="1">
            <a:off x="9929769" y="6972300"/>
            <a:ext cx="347704" cy="873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cxnSp>
        <p:nvCxnSpPr>
          <p:cNvPr id="86" name="Google Shape;86;p3"/>
          <p:cNvCxnSpPr>
            <a:stCxn id="85" idx="1"/>
          </p:cNvCxnSpPr>
          <p:nvPr/>
        </p:nvCxnSpPr>
        <p:spPr>
          <a:xfrm rot="10800000" flipH="1">
            <a:off x="10277473" y="5524500"/>
            <a:ext cx="1088700" cy="18843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3"/>
          <p:cNvCxnSpPr>
            <a:stCxn id="84" idx="1"/>
          </p:cNvCxnSpPr>
          <p:nvPr/>
        </p:nvCxnSpPr>
        <p:spPr>
          <a:xfrm>
            <a:off x="10128739" y="5103875"/>
            <a:ext cx="12195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p3"/>
          <p:cNvCxnSpPr/>
          <p:nvPr/>
        </p:nvCxnSpPr>
        <p:spPr>
          <a:xfrm>
            <a:off x="9905998" y="6754875"/>
            <a:ext cx="2514602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9" name="Google Shape;89;p3"/>
          <p:cNvSpPr txBox="1"/>
          <p:nvPr/>
        </p:nvSpPr>
        <p:spPr>
          <a:xfrm>
            <a:off x="12459646" y="6667501"/>
            <a:ext cx="5828354" cy="172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latin typeface="Arial"/>
                <a:ea typeface="Arial"/>
                <a:cs typeface="Arial"/>
                <a:sym typeface="Arial"/>
              </a:rPr>
              <a:t>Juicios contra el Estado</a:t>
            </a:r>
          </a:p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3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$ 1.525.000.000,00 </a:t>
            </a:r>
          </a:p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>
                <a:latin typeface="Calibri"/>
                <a:ea typeface="Calibri"/>
                <a:cs typeface="Calibri"/>
                <a:sym typeface="Calibri"/>
              </a:rPr>
              <a:t>(Solicitado $ 2.212.775.224,74)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ctrTitle"/>
          </p:nvPr>
        </p:nvSpPr>
        <p:spPr>
          <a:xfrm>
            <a:off x="714801" y="953350"/>
            <a:ext cx="10600898" cy="85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100" rIns="0" bIns="0" anchor="t" anchorCtr="0">
            <a:spAutoFit/>
          </a:bodyPr>
          <a:lstStyle/>
          <a:p>
            <a:pPr marL="3136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50">
                <a:solidFill>
                  <a:srgbClr val="2E2E2E"/>
                </a:solidFill>
              </a:rPr>
              <a:t>Participación de los gastos de funcionamiento respecto de los gastos totales de la administración central.</a:t>
            </a:r>
            <a:endParaRPr sz="2550"/>
          </a:p>
        </p:txBody>
      </p:sp>
      <p:sp>
        <p:nvSpPr>
          <p:cNvPr id="126" name="Google Shape;126;p7"/>
          <p:cNvSpPr/>
          <p:nvPr/>
        </p:nvSpPr>
        <p:spPr>
          <a:xfrm>
            <a:off x="17259287" y="6931135"/>
            <a:ext cx="47625" cy="3355975"/>
          </a:xfrm>
          <a:custGeom>
            <a:avLst/>
            <a:gdLst/>
            <a:ahLst/>
            <a:cxnLst/>
            <a:rect l="l" t="t" r="r" b="b"/>
            <a:pathLst>
              <a:path w="47625" h="3355975" extrusionOk="0">
                <a:moveTo>
                  <a:pt x="47624" y="3355863"/>
                </a:moveTo>
                <a:lnTo>
                  <a:pt x="0" y="3355863"/>
                </a:lnTo>
                <a:lnTo>
                  <a:pt x="0" y="0"/>
                </a:lnTo>
                <a:lnTo>
                  <a:pt x="47624" y="0"/>
                </a:lnTo>
                <a:lnTo>
                  <a:pt x="47624" y="3355863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92345" y="317611"/>
            <a:ext cx="5619749" cy="25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/>
          <p:nvPr/>
        </p:nvSpPr>
        <p:spPr>
          <a:xfrm>
            <a:off x="228600" y="1927322"/>
            <a:ext cx="9827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/>
              <a:t>Ejecución de Gastos base preventivo acumulado Fiscalía de Estado Funcionamiento,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/>
              <a:t>Partida Juicios del Gobierno y Gasto Total Gobierno Provincial</a:t>
            </a:r>
            <a:r>
              <a:rPr lang="es-MX" sz="1800"/>
              <a:t> </a:t>
            </a:r>
            <a:endParaRPr/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656" y="2690979"/>
            <a:ext cx="17722168" cy="7278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592206" y="944833"/>
            <a:ext cx="8194675" cy="27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71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41306</a:t>
            </a:r>
            <a:endParaRPr/>
          </a:p>
          <a:p>
            <a:pPr marL="163195" lvl="0" indent="0" algn="l" rtl="0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lang="es-MX" sz="5650" b="1">
                <a:latin typeface="Gill Sans"/>
                <a:ea typeface="Gill Sans"/>
                <a:cs typeface="Gill Sans"/>
                <a:sym typeface="Gill Sans"/>
              </a:rPr>
              <a:t>Partida de Juicios 2023</a:t>
            </a:r>
            <a:endParaRPr sz="565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06" y="4098972"/>
            <a:ext cx="17080611" cy="546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3724" y="365038"/>
            <a:ext cx="5619749" cy="25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3048000" y="2434551"/>
            <a:ext cx="9006794" cy="39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2E2E2E"/>
                </a:solidFill>
                <a:latin typeface="Tahoma"/>
                <a:ea typeface="Tahoma"/>
                <a:cs typeface="Tahoma"/>
                <a:sym typeface="Tahoma"/>
              </a:rPr>
              <a:t>PRESUPUESTO TOTAL JUICIOS</a:t>
            </a:r>
            <a:endParaRPr sz="25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1016000" y="920982"/>
            <a:ext cx="8989695" cy="1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750">
                <a:solidFill>
                  <a:srgbClr val="87182E"/>
                </a:solidFill>
                <a:latin typeface="Tahoma"/>
                <a:ea typeface="Tahoma"/>
                <a:cs typeface="Tahoma"/>
                <a:sym typeface="Tahoma"/>
              </a:rPr>
              <a:t>PARTIDA DE JUICIOS S/ REGISTRO DE SENTENCIAS AL 31/08/2022</a:t>
            </a:r>
            <a:endParaRPr sz="375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947" y="2987406"/>
            <a:ext cx="16251390" cy="637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/>
          <p:nvPr/>
        </p:nvSpPr>
        <p:spPr>
          <a:xfrm>
            <a:off x="304800" y="5067300"/>
            <a:ext cx="10415747" cy="609600"/>
          </a:xfrm>
          <a:prstGeom prst="rect">
            <a:avLst/>
          </a:prstGeom>
          <a:solidFill>
            <a:srgbClr val="FFFF00">
              <a:alpha val="29803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304800" y="6079624"/>
            <a:ext cx="10415747" cy="609600"/>
          </a:xfrm>
          <a:prstGeom prst="rect">
            <a:avLst/>
          </a:prstGeom>
          <a:solidFill>
            <a:srgbClr val="FFFF00">
              <a:alpha val="29803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152400" y="4914900"/>
            <a:ext cx="304800" cy="2133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cxnSp>
        <p:nvCxnSpPr>
          <p:cNvPr id="109" name="Google Shape;109;p5"/>
          <p:cNvCxnSpPr>
            <a:stCxn id="108" idx="1"/>
          </p:cNvCxnSpPr>
          <p:nvPr/>
        </p:nvCxnSpPr>
        <p:spPr>
          <a:xfrm>
            <a:off x="152400" y="5981700"/>
            <a:ext cx="0" cy="39624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5"/>
          <p:cNvCxnSpPr/>
          <p:nvPr/>
        </p:nvCxnSpPr>
        <p:spPr>
          <a:xfrm>
            <a:off x="152400" y="9944100"/>
            <a:ext cx="46482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1" name="Google Shape;111;p5"/>
          <p:cNvSpPr txBox="1"/>
          <p:nvPr/>
        </p:nvSpPr>
        <p:spPr>
          <a:xfrm>
            <a:off x="4800600" y="9639301"/>
            <a:ext cx="52050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/>
              <a:t>$ 377.012.462,83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12" name="Google Shape;112;p5"/>
          <p:cNvSpPr txBox="1"/>
          <p:nvPr/>
        </p:nvSpPr>
        <p:spPr>
          <a:xfrm>
            <a:off x="8382000" y="9307177"/>
            <a:ext cx="9906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/>
              <a:t>Sin estos casos tendríamos una partida relativamente normal en capital $ 229.083.244,91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ctrTitle"/>
          </p:nvPr>
        </p:nvSpPr>
        <p:spPr>
          <a:xfrm>
            <a:off x="714801" y="953350"/>
            <a:ext cx="10600898" cy="152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125" rIns="0" bIns="0" anchor="t" anchorCtr="0">
            <a:spAutoFit/>
          </a:bodyPr>
          <a:lstStyle/>
          <a:p>
            <a:pPr marL="12700" lvl="0" indent="0" algn="l" rtl="0">
              <a:lnSpc>
                <a:spcPct val="1190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RECURSOS HUMANOS</a:t>
            </a:r>
            <a:endParaRPr/>
          </a:p>
          <a:p>
            <a:pPr marL="12700" lvl="0" indent="0" algn="l" rtl="0">
              <a:lnSpc>
                <a:spcPct val="118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/>
              <a:t>EVOLUCIÓN DEL PERSONAL</a:t>
            </a:r>
            <a:endParaRPr sz="2600"/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58732" y="723664"/>
            <a:ext cx="5619750" cy="2590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" name="Google Shape;136;p8"/>
          <p:cNvGraphicFramePr/>
          <p:nvPr/>
        </p:nvGraphicFramePr>
        <p:xfrm>
          <a:off x="-54358" y="2482531"/>
          <a:ext cx="9525082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8" name="Google Shape;138;p8"/>
          <p:cNvGraphicFramePr/>
          <p:nvPr/>
        </p:nvGraphicFramePr>
        <p:xfrm>
          <a:off x="10972800" y="6200679"/>
          <a:ext cx="7086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9" name="Google Shape;139;p8"/>
          <p:cNvCxnSpPr/>
          <p:nvPr/>
        </p:nvCxnSpPr>
        <p:spPr>
          <a:xfrm>
            <a:off x="2209800" y="3987662"/>
            <a:ext cx="5791200" cy="1384438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0" name="Google Shape;140;p8"/>
          <p:cNvSpPr txBox="1"/>
          <p:nvPr/>
        </p:nvSpPr>
        <p:spPr>
          <a:xfrm>
            <a:off x="4800600" y="3987662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FF0000"/>
                </a:solidFill>
              </a:rPr>
              <a:t>-16%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2" name="Google Shape;121;p7">
            <a:extLst>
              <a:ext uri="{FF2B5EF4-FFF2-40B4-BE49-F238E27FC236}">
                <a16:creationId xmlns:a16="http://schemas.microsoft.com/office/drawing/2014/main" xmlns="" id="{EE29CBAB-4710-398F-6703-07DC4160422A}"/>
              </a:ext>
            </a:extLst>
          </p:cNvPr>
          <p:cNvSpPr txBox="1"/>
          <p:nvPr/>
        </p:nvSpPr>
        <p:spPr>
          <a:xfrm>
            <a:off x="8915400" y="3496589"/>
            <a:ext cx="91071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FDE realizó 8 concursos</a:t>
            </a:r>
            <a:r>
              <a:rPr lang="es-MX" sz="2000" dirty="0">
                <a:solidFill>
                  <a:schemeClr val="dk1"/>
                </a:solidFill>
              </a:rPr>
              <a:t> (3 de ingreso y 5 ascenso) </a:t>
            </a:r>
            <a:r>
              <a:rPr lang="es-MX" sz="2000" dirty="0"/>
              <a:t>de 119 cargos activos que representa un 7%. Para 2023 se proyectan 3 cargos de ingreso por concurso.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Cantidad de concursos en total de la provincia 122 concursos que al total de empleados no llega al 1% del personal (fuente Datos Abiertos Mendoza)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/>
        </p:nvSpPr>
        <p:spPr>
          <a:xfrm>
            <a:off x="5677233" y="3446347"/>
            <a:ext cx="3876675" cy="1171575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10820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9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2021</a:t>
            </a:r>
            <a:endParaRPr sz="59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11020292" y="3446347"/>
            <a:ext cx="3888364" cy="1026563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87820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9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2022</a:t>
            </a:r>
            <a:endParaRPr sz="59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0131179" y="3223074"/>
            <a:ext cx="45719" cy="3086563"/>
          </a:xfrm>
          <a:custGeom>
            <a:avLst/>
            <a:gdLst/>
            <a:ahLst/>
            <a:cxnLst/>
            <a:rect l="l" t="t" r="r" b="b"/>
            <a:pathLst>
              <a:path w="120000" h="5048884" extrusionOk="0">
                <a:moveTo>
                  <a:pt x="0" y="5048392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629467" y="3446347"/>
            <a:ext cx="3876675" cy="1171575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10820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900" dirty="0">
                <a:latin typeface="Courier New"/>
                <a:ea typeface="Courier New"/>
                <a:cs typeface="Courier New"/>
                <a:sym typeface="Courier New"/>
              </a:rPr>
              <a:t>2020</a:t>
            </a:r>
            <a:endParaRPr sz="59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5170985" y="3223074"/>
            <a:ext cx="45719" cy="3086563"/>
          </a:xfrm>
          <a:custGeom>
            <a:avLst/>
            <a:gdLst/>
            <a:ahLst/>
            <a:cxnLst/>
            <a:rect l="l" t="t" r="r" b="b"/>
            <a:pathLst>
              <a:path w="120000" h="5829934" extrusionOk="0">
                <a:moveTo>
                  <a:pt x="0" y="582938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9"/>
          <p:cNvSpPr txBox="1"/>
          <p:nvPr/>
        </p:nvSpPr>
        <p:spPr>
          <a:xfrm>
            <a:off x="1727533" y="5204592"/>
            <a:ext cx="1678939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950" dirty="0">
                <a:solidFill>
                  <a:srgbClr val="87182E"/>
                </a:solidFill>
                <a:latin typeface="Tahoma"/>
                <a:ea typeface="Tahoma"/>
                <a:cs typeface="Tahoma"/>
                <a:sym typeface="Tahoma"/>
              </a:rPr>
              <a:t>1407</a:t>
            </a:r>
            <a:endParaRPr sz="595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270201" y="2167176"/>
            <a:ext cx="11354109" cy="78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16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350" dirty="0">
                <a:solidFill>
                  <a:srgbClr val="87182E"/>
                </a:solidFill>
                <a:latin typeface="Tahoma"/>
                <a:ea typeface="Tahoma"/>
                <a:cs typeface="Tahoma"/>
                <a:sym typeface="Tahoma"/>
              </a:rPr>
              <a:t>DICTÁMENES ADMINISTRATIVOS EMITIDOS</a:t>
            </a:r>
            <a:endParaRPr sz="435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3724" y="365039"/>
            <a:ext cx="5619749" cy="25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/>
          <p:nvPr/>
        </p:nvSpPr>
        <p:spPr>
          <a:xfrm>
            <a:off x="11946438" y="5259931"/>
            <a:ext cx="1815282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950" dirty="0">
                <a:solidFill>
                  <a:srgbClr val="87182E"/>
                </a:solidFill>
                <a:latin typeface="Tahoma"/>
                <a:ea typeface="Tahoma"/>
                <a:cs typeface="Tahoma"/>
                <a:sym typeface="Tahoma"/>
              </a:rPr>
              <a:t>1749</a:t>
            </a:r>
            <a:endParaRPr sz="595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6775298" y="5402518"/>
            <a:ext cx="1678939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950" dirty="0">
                <a:solidFill>
                  <a:srgbClr val="87182E"/>
                </a:solidFill>
                <a:latin typeface="Tahoma"/>
                <a:ea typeface="Tahoma"/>
                <a:cs typeface="Tahoma"/>
                <a:sym typeface="Tahoma"/>
              </a:rPr>
              <a:t>1740</a:t>
            </a:r>
            <a:endParaRPr sz="595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147;g16607f835b3_0_6">
            <a:extLst>
              <a:ext uri="{FF2B5EF4-FFF2-40B4-BE49-F238E27FC236}">
                <a16:creationId xmlns:a16="http://schemas.microsoft.com/office/drawing/2014/main" xmlns="" id="{1453CD2D-31BA-D4D2-E4DB-C02E0701CA1E}"/>
              </a:ext>
            </a:extLst>
          </p:cNvPr>
          <p:cNvSpPr txBox="1"/>
          <p:nvPr/>
        </p:nvSpPr>
        <p:spPr>
          <a:xfrm>
            <a:off x="270201" y="7331163"/>
            <a:ext cx="9992400" cy="202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16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750" dirty="0">
                <a:solidFill>
                  <a:srgbClr val="87182E"/>
                </a:solidFill>
                <a:latin typeface="Tahoma"/>
                <a:ea typeface="Tahoma"/>
                <a:cs typeface="Tahoma"/>
                <a:sym typeface="Tahoma"/>
              </a:rPr>
              <a:t>EXPEDIENTES JUDICIALES ACTIVOS </a:t>
            </a:r>
            <a:endParaRPr lang="es-MX" sz="3250" dirty="0">
              <a:solidFill>
                <a:srgbClr val="87182E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16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50" dirty="0">
                <a:solidFill>
                  <a:srgbClr val="87182E"/>
                </a:solidFill>
                <a:latin typeface="Tahoma"/>
                <a:ea typeface="Tahoma"/>
                <a:cs typeface="Tahoma"/>
                <a:sym typeface="Tahoma"/>
              </a:rPr>
              <a:t>Sin sentencia definitiva ni archivados</a:t>
            </a:r>
            <a:endParaRPr sz="3250" dirty="0">
              <a:solidFill>
                <a:srgbClr val="87182E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16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50" dirty="0">
                <a:solidFill>
                  <a:srgbClr val="87182E"/>
                </a:solidFill>
                <a:latin typeface="Tahoma"/>
                <a:ea typeface="Tahoma"/>
                <a:cs typeface="Tahoma"/>
                <a:sym typeface="Tahoma"/>
              </a:rPr>
              <a:t>Fuente: Sistema Ratio al 11/10/2022</a:t>
            </a:r>
            <a:endParaRPr sz="3250" dirty="0">
              <a:solidFill>
                <a:srgbClr val="87182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153;p9">
            <a:extLst>
              <a:ext uri="{FF2B5EF4-FFF2-40B4-BE49-F238E27FC236}">
                <a16:creationId xmlns:a16="http://schemas.microsoft.com/office/drawing/2014/main" xmlns="" id="{D58FE699-2620-2C2B-ACB1-837AB9F7A216}"/>
              </a:ext>
            </a:extLst>
          </p:cNvPr>
          <p:cNvSpPr txBox="1"/>
          <p:nvPr/>
        </p:nvSpPr>
        <p:spPr>
          <a:xfrm>
            <a:off x="11946438" y="7874643"/>
            <a:ext cx="2398212" cy="92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950" dirty="0">
                <a:solidFill>
                  <a:srgbClr val="87182E"/>
                </a:solidFill>
                <a:latin typeface="Tahoma"/>
                <a:ea typeface="Tahoma"/>
                <a:cs typeface="Tahoma"/>
                <a:sym typeface="Tahoma"/>
              </a:rPr>
              <a:t>10.737</a:t>
            </a:r>
            <a:endParaRPr sz="595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52908"/>
            <a:ext cx="18287999" cy="718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247</Words>
  <Application>Microsoft Office PowerPoint</Application>
  <PresentationFormat>Personalizado</PresentationFormat>
  <Paragraphs>41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Tahoma</vt:lpstr>
      <vt:lpstr>Calibri</vt:lpstr>
      <vt:lpstr>Gill Sans</vt:lpstr>
      <vt:lpstr>Courier New</vt:lpstr>
      <vt:lpstr>Office Theme</vt:lpstr>
      <vt:lpstr>Diapositiva 1</vt:lpstr>
      <vt:lpstr>DATOS MACROFISCALES 2023</vt:lpstr>
      <vt:lpstr>Diapositiva 3</vt:lpstr>
      <vt:lpstr>Participación de los gastos de funcionamiento respecto de los gastos totales de la administración central.</vt:lpstr>
      <vt:lpstr>41306 Partida de Juicios 2023</vt:lpstr>
      <vt:lpstr>PARTIDA DE JUICIOS S/ REGISTRO DE SENTENCIAS AL 31/08/2022</vt:lpstr>
      <vt:lpstr>RECURSOS HUMANOS EVOLUCIÓN DEL PERSONAL</vt:lpstr>
      <vt:lpstr>2020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 María Dolores Miranda Tellez</dc:creator>
  <cp:lastModifiedBy>Gabriela</cp:lastModifiedBy>
  <cp:revision>8</cp:revision>
  <dcterms:created xsi:type="dcterms:W3CDTF">2022-10-10T15:56:45Z</dcterms:created>
  <dcterms:modified xsi:type="dcterms:W3CDTF">2022-10-14T16:40:03Z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2022-10-10T00:00:00Z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2022-10-10T00:00:00Z</vt:filetime>
  </property>
</Properties>
</file>